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0" r:id="rId5"/>
    <p:sldId id="257" r:id="rId6"/>
    <p:sldId id="258" r:id="rId7"/>
    <p:sldId id="265" r:id="rId8"/>
    <p:sldId id="269" r:id="rId9"/>
    <p:sldId id="266" r:id="rId10"/>
    <p:sldId id="268" r:id="rId11"/>
    <p:sldId id="277" r:id="rId12"/>
    <p:sldId id="278" r:id="rId13"/>
    <p:sldId id="275" r:id="rId14"/>
    <p:sldId id="271" r:id="rId15"/>
    <p:sldId id="272" r:id="rId16"/>
    <p:sldId id="273" r:id="rId17"/>
    <p:sldId id="267" r:id="rId18"/>
    <p:sldId id="261" r:id="rId19"/>
    <p:sldId id="276" r:id="rId20"/>
    <p:sldId id="262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 autoAdjust="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33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32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312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76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97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06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212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86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808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973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936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CE460-069B-4C62-82A2-FC55E1ADB068}" type="datetimeFigureOut">
              <a:rPr lang="nl-NL" smtClean="0"/>
              <a:pPr/>
              <a:t>26-1-2017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02071-F229-4C40-8C02-4005AB8C9C7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3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merlijnmedezeggenschap.n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r.nl/~/media/files/internet/publicaties/overige/2010_2019/2016/scholing-vorming-ondernemingsraden.ashx" TargetMode="External"/><Relationship Id="rId2" Type="http://schemas.openxmlformats.org/officeDocument/2006/relationships/hyperlink" Target="https://www.ser.nl/nl/actueel/nieuws/2010-2019/2016/20161005-onderzoek-scholing-or-en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rselect.nl/model/rekenmodel-om-scholingsbudget-rekenen/" TargetMode="External"/><Relationship Id="rId5" Type="http://schemas.openxmlformats.org/officeDocument/2006/relationships/hyperlink" Target="https://www.ser.nl/nl/~/media/files/internet/thema/or/2015-or-scholing.ashx" TargetMode="External"/><Relationship Id="rId4" Type="http://schemas.openxmlformats.org/officeDocument/2006/relationships/hyperlink" Target="https://www.ser.nl/nl/publicaties/overige/2010-2019/2016/richtbedragen-2017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SCHOLINGSBUDGET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5300" dirty="0" smtClean="0"/>
              <a:t>hoe krijgt u uw bestuurder mee?</a:t>
            </a:r>
            <a:endParaRPr lang="nl-NL" sz="53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Servaas Beunk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1538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		</a:t>
            </a:r>
            <a:br>
              <a:rPr lang="nl-NL" dirty="0" smtClean="0"/>
            </a:br>
            <a:r>
              <a:rPr lang="nl-NL" dirty="0" smtClean="0"/>
              <a:t>		</a:t>
            </a:r>
            <a:br>
              <a:rPr lang="nl-NL" dirty="0" smtClean="0"/>
            </a:br>
            <a:r>
              <a:rPr lang="nl-NL" dirty="0" smtClean="0"/>
              <a:t>	</a:t>
            </a:r>
            <a:br>
              <a:rPr lang="nl-NL" dirty="0" smtClean="0"/>
            </a:br>
            <a:r>
              <a:rPr lang="nl-NL" dirty="0" smtClean="0"/>
              <a:t>		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nl-NL" sz="9600" b="1" dirty="0" smtClean="0"/>
              <a:t>70   -20   - 10</a:t>
            </a:r>
            <a:endParaRPr lang="nl-NL" sz="9600" b="1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		</a:t>
            </a:r>
            <a:br>
              <a:rPr lang="nl-NL" dirty="0" smtClean="0"/>
            </a:br>
            <a:r>
              <a:rPr lang="nl-NL" dirty="0" smtClean="0"/>
              <a:t>		</a:t>
            </a:r>
            <a:r>
              <a:rPr lang="nl-NL" b="1" dirty="0" smtClean="0"/>
              <a:t>Ontwikkelplan OR</a:t>
            </a:r>
            <a:br>
              <a:rPr lang="nl-NL" b="1" dirty="0" smtClean="0"/>
            </a:br>
            <a:r>
              <a:rPr lang="nl-NL" dirty="0" smtClean="0"/>
              <a:t>	</a:t>
            </a:r>
            <a:br>
              <a:rPr lang="nl-NL" dirty="0" smtClean="0"/>
            </a:br>
            <a:r>
              <a:rPr lang="nl-NL" dirty="0" smtClean="0"/>
              <a:t>			</a:t>
            </a:r>
            <a:endParaRPr lang="nl-NL" dirty="0"/>
          </a:p>
        </p:txBody>
      </p:sp>
      <p:pic>
        <p:nvPicPr>
          <p:cNvPr id="8" name="Tijdelijke aanduiding voor inhoud 7" descr="or franklo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69870" y="1347537"/>
            <a:ext cx="5380159" cy="3801979"/>
          </a:xfrm>
        </p:spPr>
      </p:pic>
      <p:sp>
        <p:nvSpPr>
          <p:cNvPr id="11" name="Tijdelijke aanduiding voor inhoud 10"/>
          <p:cNvSpPr>
            <a:spLocks noGrp="1"/>
          </p:cNvSpPr>
          <p:nvPr>
            <p:ph sz="quarter" idx="4"/>
          </p:nvPr>
        </p:nvSpPr>
        <p:spPr>
          <a:xfrm>
            <a:off x="5991727" y="2213811"/>
            <a:ext cx="5979694" cy="3975852"/>
          </a:xfrm>
        </p:spPr>
        <p:txBody>
          <a:bodyPr>
            <a:normAutofit/>
          </a:bodyPr>
          <a:lstStyle/>
          <a:p>
            <a:r>
              <a:rPr lang="nl-NL" sz="3600" dirty="0" smtClean="0"/>
              <a:t>Waar meer kennis over?</a:t>
            </a:r>
          </a:p>
          <a:p>
            <a:r>
              <a:rPr lang="nl-NL" sz="3600" dirty="0" smtClean="0"/>
              <a:t>Waar meer vaardigheden in?</a:t>
            </a:r>
          </a:p>
          <a:p>
            <a:r>
              <a:rPr lang="nl-NL" sz="3600" dirty="0" smtClean="0"/>
              <a:t>Waar meer ervaring mee?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/>
              <a:t>		</a:t>
            </a:r>
            <a:br>
              <a:rPr lang="nl-NL" dirty="0" smtClean="0"/>
            </a:br>
            <a:r>
              <a:rPr lang="nl-NL" dirty="0" smtClean="0"/>
              <a:t>		</a:t>
            </a:r>
            <a:r>
              <a:rPr lang="nl-NL" b="1" dirty="0" smtClean="0"/>
              <a:t>Ontwikkelplan OR (2) </a:t>
            </a:r>
            <a:br>
              <a:rPr lang="nl-NL" b="1" dirty="0" smtClean="0"/>
            </a:br>
            <a:r>
              <a:rPr lang="nl-NL" b="1" dirty="0" smtClean="0"/>
              <a:t>Analyse</a:t>
            </a:r>
            <a:r>
              <a:rPr lang="nl-NL" dirty="0" smtClean="0"/>
              <a:t>	</a:t>
            </a:r>
            <a:br>
              <a:rPr lang="nl-NL" dirty="0" smtClean="0"/>
            </a:br>
            <a:r>
              <a:rPr lang="nl-NL" dirty="0" smtClean="0"/>
              <a:t>			</a:t>
            </a:r>
            <a:endParaRPr lang="nl-NL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029" y="1724818"/>
            <a:ext cx="5414908" cy="2955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4916" y="1703261"/>
            <a:ext cx="5618210" cy="3013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		</a:t>
            </a:r>
            <a:br>
              <a:rPr lang="nl-NL" dirty="0" smtClean="0"/>
            </a:br>
            <a:r>
              <a:rPr lang="nl-NL" dirty="0" smtClean="0"/>
              <a:t>		</a:t>
            </a:r>
            <a:r>
              <a:rPr lang="nl-NL" b="1" dirty="0" smtClean="0"/>
              <a:t>Stelling 1</a:t>
            </a:r>
            <a:br>
              <a:rPr lang="nl-NL" b="1" dirty="0" smtClean="0"/>
            </a:br>
            <a:r>
              <a:rPr lang="nl-NL" dirty="0" smtClean="0"/>
              <a:t>			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sz="3600" dirty="0" smtClean="0"/>
              <a:t>	De </a:t>
            </a:r>
            <a:r>
              <a:rPr lang="nl-NL" sz="3600" dirty="0" smtClean="0"/>
              <a:t>bestuurder moet een adviesfunctie hebben bij het bepalen van de opleiding van de OR.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		</a:t>
            </a:r>
            <a:br>
              <a:rPr lang="nl-NL" dirty="0" smtClean="0"/>
            </a:br>
            <a:r>
              <a:rPr lang="nl-NL" dirty="0" smtClean="0"/>
              <a:t>		</a:t>
            </a:r>
            <a:r>
              <a:rPr lang="nl-NL" b="1" dirty="0" smtClean="0"/>
              <a:t>Stelling 2</a:t>
            </a:r>
            <a:br>
              <a:rPr lang="nl-NL" b="1" dirty="0" smtClean="0"/>
            </a:br>
            <a:r>
              <a:rPr lang="nl-NL" dirty="0" smtClean="0"/>
              <a:t>			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sz="3600" dirty="0" smtClean="0"/>
              <a:t>	Zonder </a:t>
            </a:r>
            <a:r>
              <a:rPr lang="nl-NL" sz="3600" dirty="0" smtClean="0"/>
              <a:t>voldoende scholing zijn de ‘vrijgestelde uren’ voor OR-leden weggegooid geld en is het </a:t>
            </a:r>
            <a:r>
              <a:rPr lang="nl-NL" sz="3600" dirty="0" smtClean="0"/>
              <a:t>in stand houden </a:t>
            </a:r>
            <a:r>
              <a:rPr lang="nl-NL" sz="3600" dirty="0" smtClean="0"/>
              <a:t>van de OR slechts een schaamlap om te voldoen aan de wet.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		</a:t>
            </a:r>
            <a:br>
              <a:rPr lang="nl-NL" dirty="0" smtClean="0"/>
            </a:br>
            <a:r>
              <a:rPr lang="nl-NL" dirty="0" smtClean="0"/>
              <a:t>		</a:t>
            </a:r>
            <a:r>
              <a:rPr lang="nl-NL" b="1" dirty="0" smtClean="0"/>
              <a:t>Stelling 3</a:t>
            </a:r>
            <a:br>
              <a:rPr lang="nl-NL" b="1" dirty="0" smtClean="0"/>
            </a:br>
            <a:r>
              <a:rPr lang="nl-NL" dirty="0" smtClean="0"/>
              <a:t>			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sz="4000" dirty="0" smtClean="0"/>
              <a:t>	Indien </a:t>
            </a:r>
            <a:r>
              <a:rPr lang="nl-NL" sz="4000" dirty="0" smtClean="0"/>
              <a:t>een bestuurder onvoldoende scholingsbudget ter beschikking stelt moet een OR de gang naar de kantonrechter maken. </a:t>
            </a:r>
          </a:p>
          <a:p>
            <a:pPr>
              <a:buNone/>
            </a:pPr>
            <a:r>
              <a:rPr lang="nl-NL" sz="4000" dirty="0" smtClean="0"/>
              <a:t>	Wij </a:t>
            </a:r>
            <a:r>
              <a:rPr lang="nl-NL" sz="4000" dirty="0" smtClean="0"/>
              <a:t>zullen dat in ieder geval doen.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		</a:t>
            </a:r>
            <a:br>
              <a:rPr lang="nl-NL" dirty="0" smtClean="0"/>
            </a:br>
            <a:r>
              <a:rPr lang="nl-NL" dirty="0" smtClean="0"/>
              <a:t>		</a:t>
            </a:r>
            <a:r>
              <a:rPr lang="nl-NL" b="1" dirty="0" smtClean="0"/>
              <a:t>Stelling 4</a:t>
            </a:r>
            <a:br>
              <a:rPr lang="nl-NL" b="1" dirty="0" smtClean="0"/>
            </a:br>
            <a:r>
              <a:rPr lang="nl-NL" dirty="0" smtClean="0"/>
              <a:t>			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38200" y="1624263"/>
            <a:ext cx="10515600" cy="4552700"/>
          </a:xfrm>
        </p:spPr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sz="4800" dirty="0" smtClean="0"/>
              <a:t>“Jullie hebben toch geen scholing nodig. </a:t>
            </a:r>
          </a:p>
          <a:p>
            <a:pPr>
              <a:buNone/>
            </a:pPr>
            <a:r>
              <a:rPr lang="nl-NL" sz="4800" dirty="0" smtClean="0"/>
              <a:t>	De </a:t>
            </a:r>
            <a:r>
              <a:rPr lang="nl-NL" sz="4800" dirty="0" smtClean="0"/>
              <a:t>WOR is inmiddels wel bekend en verder vertrouwen we elkaar toch?”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		</a:t>
            </a:r>
            <a:br>
              <a:rPr lang="nl-NL" dirty="0" smtClean="0"/>
            </a:br>
            <a:r>
              <a:rPr lang="nl-NL" b="1" dirty="0" smtClean="0"/>
              <a:t>Argumenten</a:t>
            </a:r>
            <a:br>
              <a:rPr lang="nl-NL" b="1" dirty="0" smtClean="0"/>
            </a:br>
            <a:r>
              <a:rPr lang="nl-NL" dirty="0" smtClean="0"/>
              <a:t>			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-&gt; kwaliteit van werken OR</a:t>
            </a:r>
          </a:p>
          <a:p>
            <a:pPr>
              <a:buNone/>
            </a:pPr>
            <a:r>
              <a:rPr lang="nl-NL" dirty="0" smtClean="0"/>
              <a:t>-&gt; weerwoord OR</a:t>
            </a:r>
          </a:p>
          <a:p>
            <a:pPr>
              <a:buNone/>
            </a:pPr>
            <a:r>
              <a:rPr lang="nl-NL" dirty="0" smtClean="0"/>
              <a:t>-&gt; nut van investering van tijd door </a:t>
            </a:r>
            <a:r>
              <a:rPr lang="nl-NL" dirty="0" err="1" smtClean="0"/>
              <a:t>OR-leden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-&gt; gezamenlijke scholing / vorming geeft meer dan alleen kennis, </a:t>
            </a:r>
            <a:r>
              <a:rPr lang="nl-NL" dirty="0" smtClean="0"/>
              <a:t>maar</a:t>
            </a:r>
            <a:br>
              <a:rPr lang="nl-NL" dirty="0" smtClean="0"/>
            </a:br>
            <a:r>
              <a:rPr lang="nl-NL" dirty="0" smtClean="0"/>
              <a:t>  ook </a:t>
            </a:r>
            <a:r>
              <a:rPr lang="nl-NL" dirty="0" smtClean="0"/>
              <a:t>teambuilding</a:t>
            </a:r>
          </a:p>
          <a:p>
            <a:pPr>
              <a:buNone/>
            </a:pPr>
            <a:r>
              <a:rPr lang="nl-NL" dirty="0" smtClean="0"/>
              <a:t>-&gt; insteken op individueel traject</a:t>
            </a:r>
          </a:p>
          <a:p>
            <a:pPr>
              <a:buNone/>
            </a:pPr>
            <a:r>
              <a:rPr lang="nl-NL" dirty="0" smtClean="0"/>
              <a:t>		-&gt; wat heeft het </a:t>
            </a:r>
            <a:r>
              <a:rPr lang="nl-NL" dirty="0" err="1" smtClean="0"/>
              <a:t>OR-lid</a:t>
            </a:r>
            <a:r>
              <a:rPr lang="nl-NL" dirty="0" smtClean="0"/>
              <a:t> nodig voor goed functioneren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kruispunt m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69432" y="213560"/>
            <a:ext cx="7206916" cy="540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1737" y="372979"/>
            <a:ext cx="10692063" cy="5017168"/>
          </a:xfrm>
        </p:spPr>
        <p:txBody>
          <a:bodyPr>
            <a:normAutofit/>
          </a:bodyPr>
          <a:lstStyle/>
          <a:p>
            <a:pPr algn="ctr"/>
            <a:r>
              <a:rPr lang="nl-NL" dirty="0" smtClean="0"/>
              <a:t>Als er nog vragen zijn, neem gerust contact op. 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sz="4800" dirty="0" smtClean="0"/>
              <a:t>Servaas Beunk </a:t>
            </a:r>
            <a:br>
              <a:rPr lang="nl-NL" sz="4800" dirty="0" smtClean="0"/>
            </a:br>
            <a:r>
              <a:rPr lang="nl-NL" sz="4800" dirty="0" smtClean="0"/>
              <a:t/>
            </a:r>
            <a:br>
              <a:rPr lang="nl-NL" sz="4800" dirty="0" smtClean="0"/>
            </a:br>
            <a:r>
              <a:rPr lang="nl-NL" sz="4000" dirty="0" smtClean="0"/>
              <a:t>Merlijn </a:t>
            </a:r>
            <a:r>
              <a:rPr lang="nl-NL" sz="4000" dirty="0" smtClean="0"/>
              <a:t>Medezeggenschap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>
                <a:hlinkClick r:id="rId2"/>
              </a:rPr>
              <a:t>info@merlijnmedezeggenschap.nl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073 - 5323582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1655762"/>
          </a:xfrm>
        </p:spPr>
        <p:txBody>
          <a:bodyPr/>
          <a:lstStyle/>
          <a:p>
            <a:endParaRPr lang="nl-NL" dirty="0" smtClean="0"/>
          </a:p>
          <a:p>
            <a:endParaRPr lang="nl-NL" dirty="0" smtClean="0"/>
          </a:p>
        </p:txBody>
      </p:sp>
      <p:pic>
        <p:nvPicPr>
          <p:cNvPr id="5" name="Afbeelding 4" descr="spann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389" y="216567"/>
            <a:ext cx="11069053" cy="541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538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 smtClean="0"/>
              <a:t>LINKS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962527"/>
            <a:ext cx="10515600" cy="4752474"/>
          </a:xfrm>
        </p:spPr>
        <p:txBody>
          <a:bodyPr>
            <a:normAutofit lnSpcReduction="10000"/>
          </a:bodyPr>
          <a:lstStyle/>
          <a:p>
            <a:pPr lvl="1"/>
            <a:r>
              <a:rPr lang="nl-NL" dirty="0" smtClean="0">
                <a:hlinkClick r:id="rId2"/>
              </a:rPr>
              <a:t>https://www.ser.nl/nl/actueel/nieuws/2010-2019/2016/20161005-onderzoek-scholing-or-en.aspx</a:t>
            </a:r>
            <a:r>
              <a:rPr lang="nl-NL" dirty="0" smtClean="0"/>
              <a:t> 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>
                <a:hlinkClick r:id="rId3"/>
              </a:rPr>
              <a:t>https://www.ser.nl/~/media/files/internet/publicaties/overige/2010_2019/2016/scholing-vorming-ondernemingsraden.ashx</a:t>
            </a:r>
            <a:r>
              <a:rPr lang="nl-NL" dirty="0" smtClean="0"/>
              <a:t> 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>
                <a:hlinkClick r:id="rId4"/>
              </a:rPr>
              <a:t>https://www.ser.nl/nl/publicaties/overige/2010-2019/2016/richtbedragen-2017.aspx</a:t>
            </a:r>
            <a:r>
              <a:rPr lang="nl-NL" dirty="0" smtClean="0"/>
              <a:t> 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>
                <a:hlinkClick r:id="rId5"/>
              </a:rPr>
              <a:t>https://www.ser.nl/nl/~/media/files/internet/thema/or/2015-or-scholing.ashx</a:t>
            </a:r>
            <a:r>
              <a:rPr lang="nl-NL" dirty="0" smtClean="0"/>
              <a:t> 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>
                <a:hlinkClick r:id="rId6"/>
              </a:rPr>
              <a:t>http://www.orselect.nl/model/rekenmodel-om-scholingsbudget-rekenen/</a:t>
            </a:r>
            <a:r>
              <a:rPr lang="nl-NL" dirty="0" smtClean="0"/>
              <a:t> 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Onderzoek SER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 smtClean="0"/>
              <a:t>In 2016 heeft de SER een onderzoek gedaan naar scholing van </a:t>
            </a:r>
            <a:r>
              <a:rPr lang="nl-NL" dirty="0" err="1" smtClean="0"/>
              <a:t>OR-en</a:t>
            </a:r>
            <a:endParaRPr lang="nl-NL" dirty="0" smtClean="0"/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3/4 van de </a:t>
            </a:r>
            <a:r>
              <a:rPr lang="nl-NL" dirty="0" err="1" smtClean="0"/>
              <a:t>OR’en</a:t>
            </a:r>
            <a:r>
              <a:rPr lang="nl-NL" dirty="0" smtClean="0"/>
              <a:t> benut niet al zijn scholingsrechten. 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Belangrijkste redenen zijn: </a:t>
            </a:r>
          </a:p>
          <a:p>
            <a:pPr lvl="2"/>
            <a:r>
              <a:rPr lang="nl-NL" dirty="0" err="1" smtClean="0"/>
              <a:t>OR’en</a:t>
            </a:r>
            <a:r>
              <a:rPr lang="nl-NL" dirty="0" smtClean="0"/>
              <a:t> hebben in bepaalde perioden minder behoefte aan scholing. </a:t>
            </a:r>
          </a:p>
          <a:p>
            <a:pPr lvl="2"/>
            <a:r>
              <a:rPr lang="nl-NL" dirty="0" smtClean="0"/>
              <a:t>Door werkdruk in het reguliere werk vinden </a:t>
            </a:r>
            <a:r>
              <a:rPr lang="nl-NL" dirty="0" err="1" smtClean="0"/>
              <a:t>OR-leden</a:t>
            </a:r>
            <a:r>
              <a:rPr lang="nl-NL" dirty="0" smtClean="0"/>
              <a:t> het moeilijk om naast </a:t>
            </a:r>
            <a:r>
              <a:rPr lang="nl-NL" dirty="0" err="1" smtClean="0"/>
              <a:t>OR-werk</a:t>
            </a:r>
            <a:r>
              <a:rPr lang="nl-NL" dirty="0" smtClean="0"/>
              <a:t> ook nog scholing te volgen. </a:t>
            </a:r>
          </a:p>
          <a:p>
            <a:pPr lvl="2"/>
            <a:r>
              <a:rPr lang="nl-NL" dirty="0" smtClean="0"/>
              <a:t>Recessie is van invloed geweest.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Onderzoek SER (2)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 smtClean="0"/>
              <a:t>1/3 van de </a:t>
            </a:r>
            <a:r>
              <a:rPr lang="nl-NL" dirty="0" err="1" smtClean="0"/>
              <a:t>OR’en</a:t>
            </a:r>
            <a:r>
              <a:rPr lang="nl-NL" dirty="0" smtClean="0"/>
              <a:t> vindt dat hij zich onvoldoende schoolt. 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De </a:t>
            </a:r>
            <a:r>
              <a:rPr lang="nl-NL" dirty="0" err="1" smtClean="0"/>
              <a:t>OR’en</a:t>
            </a:r>
            <a:r>
              <a:rPr lang="nl-NL" dirty="0" smtClean="0"/>
              <a:t> van kleine ondernemingen scholen het minst. 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zegt de WOR (1)?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Art 18 lid 2: ondernemer is verplicht (… ) de gelegenheid te bieden de scholing en vorming van voldoende kwaliteit te ontvangen welke zij </a:t>
            </a:r>
            <a:r>
              <a:rPr lang="nl-NL" dirty="0" err="1" smtClean="0"/>
              <a:t>ivm</a:t>
            </a:r>
            <a:r>
              <a:rPr lang="nl-NL" dirty="0" smtClean="0"/>
              <a:t> de vervulling van hun taak nodig hebben </a:t>
            </a:r>
          </a:p>
          <a:p>
            <a:endParaRPr lang="nl-NL" dirty="0" smtClean="0"/>
          </a:p>
          <a:p>
            <a:r>
              <a:rPr lang="nl-NL" dirty="0" smtClean="0"/>
              <a:t>Art 18 lid 3:  </a:t>
            </a:r>
          </a:p>
          <a:p>
            <a:pPr lvl="1"/>
            <a:r>
              <a:rPr lang="nl-NL" dirty="0" smtClean="0"/>
              <a:t>het aantal dagen voor leden commissie (niet lid OR) niet lager vastgesteld kan worden dan 3 per jaar</a:t>
            </a:r>
          </a:p>
          <a:p>
            <a:pPr lvl="1"/>
            <a:r>
              <a:rPr lang="nl-NL" dirty="0" smtClean="0"/>
              <a:t>Het aantal dagen van </a:t>
            </a:r>
            <a:r>
              <a:rPr lang="nl-NL" dirty="0" err="1" smtClean="0"/>
              <a:t>OR-lid</a:t>
            </a:r>
            <a:r>
              <a:rPr lang="nl-NL" dirty="0" smtClean="0"/>
              <a:t> niet lager vastgesteld kan worden van 5 per jaar</a:t>
            </a:r>
          </a:p>
          <a:p>
            <a:pPr lvl="1"/>
            <a:r>
              <a:rPr lang="nl-NL" dirty="0" smtClean="0"/>
              <a:t>Het aantal dagen voor OR/</a:t>
            </a:r>
            <a:r>
              <a:rPr lang="nl-NL" dirty="0" err="1" smtClean="0"/>
              <a:t>cie-lid</a:t>
            </a:r>
            <a:r>
              <a:rPr lang="nl-NL" dirty="0" smtClean="0"/>
              <a:t> niet lager vastgesteld kan worden dan 8 p.j.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zegt de WOR (2)?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Art 22 lid 1: Kosten redelijkerwijs noodzakelijk ten laste van ondernemer</a:t>
            </a:r>
          </a:p>
          <a:p>
            <a:r>
              <a:rPr lang="nl-NL" dirty="0" smtClean="0"/>
              <a:t>Art 22 lid 3: met inachtneming van 1</a:t>
            </a:r>
            <a:r>
              <a:rPr lang="nl-NL" baseline="30000" dirty="0" smtClean="0"/>
              <a:t>e</a:t>
            </a:r>
            <a:r>
              <a:rPr lang="nl-NL" dirty="0" smtClean="0"/>
              <a:t> lid kosten voor scholing en vorming voor ondernemer. De Raad (SER) kan richtbedragen vaststellen. </a:t>
            </a:r>
          </a:p>
          <a:p>
            <a:r>
              <a:rPr lang="nl-NL" dirty="0" smtClean="0"/>
              <a:t>Art 22 lid 4: Ondernemer &amp; OR </a:t>
            </a:r>
            <a:r>
              <a:rPr lang="nl-NL" i="1" dirty="0" smtClean="0"/>
              <a:t>kunnen</a:t>
            </a:r>
            <a:r>
              <a:rPr lang="nl-NL" dirty="0" smtClean="0"/>
              <a:t> kosten vaststellen op bepaald bedrag, dat OR naar eigen inzicht kan besteden. Overschrijding slechts ten laste van ondernemer na toestemming.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Richtbedragen SER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De richtbedragen voor 2017 zijn voor: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Maatwerkcursus:  € 995 netto per </a:t>
            </a:r>
            <a:r>
              <a:rPr lang="nl-NL" dirty="0" err="1" smtClean="0"/>
              <a:t>dd</a:t>
            </a:r>
            <a:r>
              <a:rPr lang="nl-NL" dirty="0" smtClean="0"/>
              <a:t> per OR per trainer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Open inschrijving: € 170 netto per </a:t>
            </a:r>
            <a:r>
              <a:rPr lang="nl-NL" dirty="0" err="1" smtClean="0"/>
              <a:t>dd</a:t>
            </a:r>
            <a:r>
              <a:rPr lang="nl-NL" dirty="0" smtClean="0"/>
              <a:t> per individueel </a:t>
            </a:r>
            <a:r>
              <a:rPr lang="nl-NL" dirty="0" err="1" smtClean="0"/>
              <a:t>OR-lid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		</a:t>
            </a:r>
            <a:br>
              <a:rPr lang="nl-NL" dirty="0" smtClean="0"/>
            </a:br>
            <a:r>
              <a:rPr lang="nl-NL" dirty="0" smtClean="0"/>
              <a:t>		rekenmodel scholing</a:t>
            </a:r>
            <a:br>
              <a:rPr lang="nl-NL" dirty="0" smtClean="0"/>
            </a:br>
            <a:r>
              <a:rPr lang="nl-NL" dirty="0" smtClean="0"/>
              <a:t>	</a:t>
            </a:r>
            <a:br>
              <a:rPr lang="nl-NL" dirty="0" smtClean="0"/>
            </a:br>
            <a:r>
              <a:rPr lang="nl-NL" dirty="0" smtClean="0"/>
              <a:t>			</a:t>
            </a:r>
            <a:endParaRPr lang="nl-NL" dirty="0"/>
          </a:p>
        </p:txBody>
      </p:sp>
      <p:pic>
        <p:nvPicPr>
          <p:cNvPr id="7" name="Tijdelijke aanduiding voor inhoud 6" descr="dreamstime_s_42802801-600x3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36921" y="1719806"/>
            <a:ext cx="5715000" cy="3143250"/>
          </a:xfrm>
        </p:spPr>
      </p:pic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3112001"/>
          </a:xfrm>
        </p:spPr>
        <p:txBody>
          <a:bodyPr>
            <a:normAutofit/>
          </a:bodyPr>
          <a:lstStyle/>
          <a:p>
            <a:r>
              <a:rPr lang="nl-NL" dirty="0" smtClean="0"/>
              <a:t>		</a:t>
            </a:r>
            <a:br>
              <a:rPr lang="nl-NL" dirty="0" smtClean="0"/>
            </a:br>
            <a:r>
              <a:rPr lang="nl-NL" dirty="0" smtClean="0"/>
              <a:t>		</a:t>
            </a:r>
            <a:br>
              <a:rPr lang="nl-NL" dirty="0" smtClean="0"/>
            </a:br>
            <a:r>
              <a:rPr lang="nl-NL" dirty="0" smtClean="0"/>
              <a:t>	</a:t>
            </a:r>
            <a:br>
              <a:rPr lang="nl-NL" dirty="0" smtClean="0"/>
            </a:br>
            <a:r>
              <a:rPr lang="nl-NL" dirty="0" smtClean="0"/>
              <a:t>			Wat zijn jullie ervaringen?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3710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384</Words>
  <Application>Microsoft Office PowerPoint</Application>
  <PresentationFormat>Breedbeeld</PresentationFormat>
  <Paragraphs>75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Kantoorthema</vt:lpstr>
      <vt:lpstr>SCHOLINGSBUDGET hoe krijgt u uw bestuurder mee?</vt:lpstr>
      <vt:lpstr>PowerPoint-presentatie</vt:lpstr>
      <vt:lpstr>Onderzoek SER (1)</vt:lpstr>
      <vt:lpstr>Onderzoek SER (2) </vt:lpstr>
      <vt:lpstr>Wat zegt de WOR (1)?</vt:lpstr>
      <vt:lpstr>Wat zegt de WOR (2)?</vt:lpstr>
      <vt:lpstr>Richtbedragen SER</vt:lpstr>
      <vt:lpstr>     rekenmodel scholing      </vt:lpstr>
      <vt:lpstr>           Wat zijn jullie ervaringen?</vt:lpstr>
      <vt:lpstr>           </vt:lpstr>
      <vt:lpstr>     Ontwikkelplan OR      </vt:lpstr>
      <vt:lpstr>     Ontwikkelplan OR (2)  Analyse     </vt:lpstr>
      <vt:lpstr>     Stelling 1    </vt:lpstr>
      <vt:lpstr>     Stelling 2    </vt:lpstr>
      <vt:lpstr>     Stelling 3    </vt:lpstr>
      <vt:lpstr>     Stelling 4    </vt:lpstr>
      <vt:lpstr>   Argumenten    </vt:lpstr>
      <vt:lpstr>PowerPoint-presentatie</vt:lpstr>
      <vt:lpstr>Als er nog vragen zijn, neem gerust contact op.   Servaas Beunk   Merlijn Medezeggenschap  info@merlijnmedezeggenschap.nl  073 - 5323582</vt:lpstr>
      <vt:lpstr>LINKS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Wander de Groot</dc:creator>
  <cp:lastModifiedBy>Mike Verstraten</cp:lastModifiedBy>
  <cp:revision>27</cp:revision>
  <dcterms:created xsi:type="dcterms:W3CDTF">2016-12-07T12:16:25Z</dcterms:created>
  <dcterms:modified xsi:type="dcterms:W3CDTF">2017-01-26T08:20:17Z</dcterms:modified>
</cp:coreProperties>
</file>