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5" r:id="rId2"/>
    <p:sldId id="266" r:id="rId3"/>
    <p:sldId id="270" r:id="rId4"/>
    <p:sldId id="294" r:id="rId5"/>
    <p:sldId id="299" r:id="rId6"/>
    <p:sldId id="300" r:id="rId7"/>
    <p:sldId id="295" r:id="rId8"/>
    <p:sldId id="288" r:id="rId9"/>
    <p:sldId id="289" r:id="rId10"/>
    <p:sldId id="290" r:id="rId11"/>
    <p:sldId id="292" r:id="rId12"/>
    <p:sldId id="301" r:id="rId13"/>
    <p:sldId id="291" r:id="rId14"/>
    <p:sldId id="284" r:id="rId15"/>
    <p:sldId id="305" r:id="rId16"/>
    <p:sldId id="283" r:id="rId17"/>
    <p:sldId id="275" r:id="rId18"/>
    <p:sldId id="277" r:id="rId19"/>
    <p:sldId id="278" r:id="rId20"/>
    <p:sldId id="285" r:id="rId21"/>
    <p:sldId id="302" r:id="rId22"/>
    <p:sldId id="286" r:id="rId23"/>
    <p:sldId id="272" r:id="rId24"/>
    <p:sldId id="274" r:id="rId25"/>
    <p:sldId id="296" r:id="rId26"/>
    <p:sldId id="307" r:id="rId27"/>
    <p:sldId id="308" r:id="rId28"/>
    <p:sldId id="309" r:id="rId29"/>
    <p:sldId id="310" r:id="rId30"/>
    <p:sldId id="311" r:id="rId31"/>
    <p:sldId id="312" r:id="rId32"/>
    <p:sldId id="303" r:id="rId33"/>
    <p:sldId id="304" r:id="rId34"/>
    <p:sldId id="267" r:id="rId35"/>
    <p:sldId id="268" r:id="rId36"/>
    <p:sldId id="306" r:id="rId37"/>
    <p:sldId id="261" r:id="rId38"/>
    <p:sldId id="262" r:id="rId39"/>
    <p:sldId id="271" r:id="rId40"/>
    <p:sldId id="259" r:id="rId41"/>
    <p:sldId id="263" r:id="rId42"/>
    <p:sldId id="264" r:id="rId43"/>
    <p:sldId id="297"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14" autoAdjust="0"/>
  </p:normalViewPr>
  <p:slideViewPr>
    <p:cSldViewPr>
      <p:cViewPr varScale="1">
        <p:scale>
          <a:sx n="103" d="100"/>
          <a:sy n="103"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24B11-8769-4522-9B4A-AFE28FA41A41}" type="datetimeFigureOut">
              <a:rPr lang="nl-NL" smtClean="0"/>
              <a:t>26-1-2017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3B9C8-3DB8-4C70-8544-A4BAC53740EF}" type="slidenum">
              <a:rPr lang="nl-NL" smtClean="0"/>
              <a:t>‹nr.›</a:t>
            </a:fld>
            <a:endParaRPr lang="nl-NL"/>
          </a:p>
        </p:txBody>
      </p:sp>
    </p:spTree>
    <p:extLst>
      <p:ext uri="{BB962C8B-B14F-4D97-AF65-F5344CB8AC3E}">
        <p14:creationId xmlns:p14="http://schemas.microsoft.com/office/powerpoint/2010/main" val="160074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 OR niet omdat het moet maar omdat je er wat aan hebt, dat geldt voor de bestuurder, de medewerkers, en de O.R. leden zelf. Het moet leuk en aantrekkelijk zijn om in de O.R. te zitten. En eigenlijk moeten wij niet meer spreken over dat je in de O.R. zit, maar deelnemer bent aan medezeggenschap.</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a:t>
            </a:fld>
            <a:endParaRPr lang="nl-NL"/>
          </a:p>
        </p:txBody>
      </p:sp>
    </p:spTree>
    <p:extLst>
      <p:ext uri="{BB962C8B-B14F-4D97-AF65-F5344CB8AC3E}">
        <p14:creationId xmlns:p14="http://schemas.microsoft.com/office/powerpoint/2010/main" val="184920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11</a:t>
            </a:fld>
            <a:endParaRPr lang="nl-NL"/>
          </a:p>
        </p:txBody>
      </p:sp>
    </p:spTree>
    <p:extLst>
      <p:ext uri="{BB962C8B-B14F-4D97-AF65-F5344CB8AC3E}">
        <p14:creationId xmlns:p14="http://schemas.microsoft.com/office/powerpoint/2010/main" val="278312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12</a:t>
            </a:fld>
            <a:endParaRPr lang="nl-NL"/>
          </a:p>
        </p:txBody>
      </p:sp>
    </p:spTree>
    <p:extLst>
      <p:ext uri="{BB962C8B-B14F-4D97-AF65-F5344CB8AC3E}">
        <p14:creationId xmlns:p14="http://schemas.microsoft.com/office/powerpoint/2010/main" val="165344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13</a:t>
            </a:fld>
            <a:endParaRPr lang="nl-NL"/>
          </a:p>
        </p:txBody>
      </p:sp>
    </p:spTree>
    <p:extLst>
      <p:ext uri="{BB962C8B-B14F-4D97-AF65-F5344CB8AC3E}">
        <p14:creationId xmlns:p14="http://schemas.microsoft.com/office/powerpoint/2010/main" val="134282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14</a:t>
            </a:fld>
            <a:endParaRPr lang="nl-NL"/>
          </a:p>
        </p:txBody>
      </p:sp>
    </p:spTree>
    <p:extLst>
      <p:ext uri="{BB962C8B-B14F-4D97-AF65-F5344CB8AC3E}">
        <p14:creationId xmlns:p14="http://schemas.microsoft.com/office/powerpoint/2010/main" val="1725512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15</a:t>
            </a:fld>
            <a:endParaRPr lang="nl-NL"/>
          </a:p>
        </p:txBody>
      </p:sp>
    </p:spTree>
    <p:extLst>
      <p:ext uri="{BB962C8B-B14F-4D97-AF65-F5344CB8AC3E}">
        <p14:creationId xmlns:p14="http://schemas.microsoft.com/office/powerpoint/2010/main" val="202164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sz="1200" b="1" i="0" kern="1200" dirty="0">
                <a:solidFill>
                  <a:schemeClr val="tx1"/>
                </a:solidFill>
                <a:effectLst/>
                <a:latin typeface="+mn-lt"/>
                <a:ea typeface="+mn-ea"/>
                <a:cs typeface="+mn-cs"/>
              </a:rPr>
              <a:t> Bernard van </a:t>
            </a:r>
            <a:r>
              <a:rPr lang="nl-NL" sz="1200" b="1" i="0" kern="1200" dirty="0" err="1">
                <a:solidFill>
                  <a:schemeClr val="tx1"/>
                </a:solidFill>
                <a:effectLst/>
                <a:latin typeface="+mn-lt"/>
                <a:ea typeface="+mn-ea"/>
                <a:cs typeface="+mn-cs"/>
              </a:rPr>
              <a:t>Iren</a:t>
            </a:r>
            <a:r>
              <a:rPr lang="nl-NL" sz="1200" b="0" i="0" kern="1200" dirty="0">
                <a:solidFill>
                  <a:schemeClr val="tx1"/>
                </a:solidFill>
                <a:effectLst/>
                <a:latin typeface="+mn-lt"/>
                <a:ea typeface="+mn-ea"/>
                <a:cs typeface="+mn-cs"/>
              </a:rPr>
              <a:t> (vakbondsbestuurder bij FNV KIEM) en </a:t>
            </a:r>
            <a:r>
              <a:rPr lang="nl-NL" sz="1200" b="1" i="0" kern="1200" dirty="0">
                <a:solidFill>
                  <a:schemeClr val="tx1"/>
                </a:solidFill>
                <a:effectLst/>
                <a:latin typeface="+mn-lt"/>
                <a:ea typeface="+mn-ea"/>
                <a:cs typeface="+mn-cs"/>
              </a:rPr>
              <a:t>Henk Strating</a:t>
            </a:r>
            <a:r>
              <a:rPr lang="nl-NL" sz="1200" b="0" i="0" kern="1200" dirty="0">
                <a:solidFill>
                  <a:schemeClr val="tx1"/>
                </a:solidFill>
                <a:effectLst/>
                <a:latin typeface="+mn-lt"/>
                <a:ea typeface="+mn-ea"/>
                <a:cs typeface="+mn-cs"/>
              </a:rPr>
              <a:t> (directeur van HS Arbeidsvoorwaarden in het blad Zeggenschap</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16</a:t>
            </a:fld>
            <a:endParaRPr lang="nl-NL"/>
          </a:p>
        </p:txBody>
      </p:sp>
    </p:spTree>
    <p:extLst>
      <p:ext uri="{BB962C8B-B14F-4D97-AF65-F5344CB8AC3E}">
        <p14:creationId xmlns:p14="http://schemas.microsoft.com/office/powerpoint/2010/main" val="303721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over bevorderingsbeleid, richtlijnen sollicitaties, doelgroepen bevordering zoals allochtonen, vrouwen, beloningssysteem, dus niet de hoogte van het inkomen als wel functioneringssysteem, onkosten e.d.</a:t>
            </a:r>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17</a:t>
            </a:fld>
            <a:endParaRPr lang="nl-NL"/>
          </a:p>
        </p:txBody>
      </p:sp>
    </p:spTree>
    <p:extLst>
      <p:ext uri="{BB962C8B-B14F-4D97-AF65-F5344CB8AC3E}">
        <p14:creationId xmlns:p14="http://schemas.microsoft.com/office/powerpoint/2010/main" val="11013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over bevorderingsbeleid, richtlijnen sollicitaties, doelgroepen bevordering zoals allochtonen, vrouwen, beloningssysteem, dus niet de hoogte van het inkomen als wel functioneringssysteem, onkosten e.d.</a:t>
            </a:r>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18</a:t>
            </a:fld>
            <a:endParaRPr lang="nl-NL"/>
          </a:p>
        </p:txBody>
      </p:sp>
    </p:spTree>
    <p:extLst>
      <p:ext uri="{BB962C8B-B14F-4D97-AF65-F5344CB8AC3E}">
        <p14:creationId xmlns:p14="http://schemas.microsoft.com/office/powerpoint/2010/main" val="3465405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over bevorderingsbeleid, richtlijnen sollicitaties, doelgroepen bevordering zoals allochtonen, vrouwen, beloningssysteem, dus niet de hoogte van het inkomen als wel functioneringssysteem, onkosten e.d.</a:t>
            </a:r>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19</a:t>
            </a:fld>
            <a:endParaRPr lang="nl-NL"/>
          </a:p>
        </p:txBody>
      </p:sp>
    </p:spTree>
    <p:extLst>
      <p:ext uri="{BB962C8B-B14F-4D97-AF65-F5344CB8AC3E}">
        <p14:creationId xmlns:p14="http://schemas.microsoft.com/office/powerpoint/2010/main" val="422763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over bevorderingsbeleid, richtlijnen sollicitaties, doelgroepen bevordering zoals allochtonen, vrouwen, beloningssysteem, dus niet de hoogte van het inkomen als wel functioneringssysteem, onkosten e.d.</a:t>
            </a:r>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20</a:t>
            </a:fld>
            <a:endParaRPr lang="nl-NL"/>
          </a:p>
        </p:txBody>
      </p:sp>
    </p:spTree>
    <p:extLst>
      <p:ext uri="{BB962C8B-B14F-4D97-AF65-F5344CB8AC3E}">
        <p14:creationId xmlns:p14="http://schemas.microsoft.com/office/powerpoint/2010/main" val="278460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3</a:t>
            </a:fld>
            <a:endParaRPr lang="nl-NL"/>
          </a:p>
        </p:txBody>
      </p:sp>
    </p:spTree>
    <p:extLst>
      <p:ext uri="{BB962C8B-B14F-4D97-AF65-F5344CB8AC3E}">
        <p14:creationId xmlns:p14="http://schemas.microsoft.com/office/powerpoint/2010/main" val="310794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over bevorderingsbeleid, richtlijnen sollicitaties, doelgroepen bevordering zoals allochtonen, vrouwen, beloningssysteem, dus niet de hoogte van het inkomen als wel functioneringssysteem, onkosten e.d.</a:t>
            </a:r>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21</a:t>
            </a:fld>
            <a:endParaRPr lang="nl-NL"/>
          </a:p>
        </p:txBody>
      </p:sp>
    </p:spTree>
    <p:extLst>
      <p:ext uri="{BB962C8B-B14F-4D97-AF65-F5344CB8AC3E}">
        <p14:creationId xmlns:p14="http://schemas.microsoft.com/office/powerpoint/2010/main" val="1011213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 over bevorderingsbeleid, richtlijnen sollicitaties, doelgroepen bevordering zoals allochtonen, vrouwen, beloningssysteem, dus niet de hoogte van het inkomen als wel functioneringssysteem, onkosten e.d.</a:t>
            </a:r>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22</a:t>
            </a:fld>
            <a:endParaRPr lang="nl-NL"/>
          </a:p>
        </p:txBody>
      </p:sp>
    </p:spTree>
    <p:extLst>
      <p:ext uri="{BB962C8B-B14F-4D97-AF65-F5344CB8AC3E}">
        <p14:creationId xmlns:p14="http://schemas.microsoft.com/office/powerpoint/2010/main" val="664986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23</a:t>
            </a:fld>
            <a:endParaRPr lang="nl-NL"/>
          </a:p>
        </p:txBody>
      </p:sp>
    </p:spTree>
    <p:extLst>
      <p:ext uri="{BB962C8B-B14F-4D97-AF65-F5344CB8AC3E}">
        <p14:creationId xmlns:p14="http://schemas.microsoft.com/office/powerpoint/2010/main" val="655475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24</a:t>
            </a:fld>
            <a:endParaRPr lang="nl-NL"/>
          </a:p>
        </p:txBody>
      </p:sp>
    </p:spTree>
    <p:extLst>
      <p:ext uri="{BB962C8B-B14F-4D97-AF65-F5344CB8AC3E}">
        <p14:creationId xmlns:p14="http://schemas.microsoft.com/office/powerpoint/2010/main" val="790614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25</a:t>
            </a:fld>
            <a:endParaRPr lang="nl-NL"/>
          </a:p>
        </p:txBody>
      </p:sp>
    </p:spTree>
    <p:extLst>
      <p:ext uri="{BB962C8B-B14F-4D97-AF65-F5344CB8AC3E}">
        <p14:creationId xmlns:p14="http://schemas.microsoft.com/office/powerpoint/2010/main" val="369477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26</a:t>
            </a:fld>
            <a:endParaRPr lang="nl-NL"/>
          </a:p>
        </p:txBody>
      </p:sp>
    </p:spTree>
    <p:extLst>
      <p:ext uri="{BB962C8B-B14F-4D97-AF65-F5344CB8AC3E}">
        <p14:creationId xmlns:p14="http://schemas.microsoft.com/office/powerpoint/2010/main" val="185549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27</a:t>
            </a:fld>
            <a:endParaRPr lang="nl-NL"/>
          </a:p>
        </p:txBody>
      </p:sp>
    </p:spTree>
    <p:extLst>
      <p:ext uri="{BB962C8B-B14F-4D97-AF65-F5344CB8AC3E}">
        <p14:creationId xmlns:p14="http://schemas.microsoft.com/office/powerpoint/2010/main" val="3411410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28</a:t>
            </a:fld>
            <a:endParaRPr lang="nl-NL"/>
          </a:p>
        </p:txBody>
      </p:sp>
    </p:spTree>
    <p:extLst>
      <p:ext uri="{BB962C8B-B14F-4D97-AF65-F5344CB8AC3E}">
        <p14:creationId xmlns:p14="http://schemas.microsoft.com/office/powerpoint/2010/main" val="77229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29</a:t>
            </a:fld>
            <a:endParaRPr lang="nl-NL"/>
          </a:p>
        </p:txBody>
      </p:sp>
    </p:spTree>
    <p:extLst>
      <p:ext uri="{BB962C8B-B14F-4D97-AF65-F5344CB8AC3E}">
        <p14:creationId xmlns:p14="http://schemas.microsoft.com/office/powerpoint/2010/main" val="2460053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30</a:t>
            </a:fld>
            <a:endParaRPr lang="nl-NL"/>
          </a:p>
        </p:txBody>
      </p:sp>
    </p:spTree>
    <p:extLst>
      <p:ext uri="{BB962C8B-B14F-4D97-AF65-F5344CB8AC3E}">
        <p14:creationId xmlns:p14="http://schemas.microsoft.com/office/powerpoint/2010/main" val="360240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Veel ondernemingsraden willen graag pro actief zijn, maar daar komt het vaak niet van omdat men geleefd wordt door de waan van alle dag.</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4</a:t>
            </a:fld>
            <a:endParaRPr lang="nl-NL"/>
          </a:p>
        </p:txBody>
      </p:sp>
    </p:spTree>
    <p:extLst>
      <p:ext uri="{BB962C8B-B14F-4D97-AF65-F5344CB8AC3E}">
        <p14:creationId xmlns:p14="http://schemas.microsoft.com/office/powerpoint/2010/main" val="4269406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31</a:t>
            </a:fld>
            <a:endParaRPr lang="nl-NL"/>
          </a:p>
        </p:txBody>
      </p:sp>
    </p:spTree>
    <p:extLst>
      <p:ext uri="{BB962C8B-B14F-4D97-AF65-F5344CB8AC3E}">
        <p14:creationId xmlns:p14="http://schemas.microsoft.com/office/powerpoint/2010/main" val="1885616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32</a:t>
            </a:fld>
            <a:endParaRPr lang="nl-NL"/>
          </a:p>
        </p:txBody>
      </p:sp>
    </p:spTree>
    <p:extLst>
      <p:ext uri="{BB962C8B-B14F-4D97-AF65-F5344CB8AC3E}">
        <p14:creationId xmlns:p14="http://schemas.microsoft.com/office/powerpoint/2010/main" val="24102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Goedenmiddag</a:t>
            </a:r>
            <a:r>
              <a:rPr lang="nl-NL" dirty="0"/>
              <a:t>, welkom. mijn naam</a:t>
            </a:r>
            <a:r>
              <a:rPr lang="nl-NL" baseline="0" dirty="0"/>
              <a:t> is Roy van Zijp en ik ga in deze helaas te korte workshop wat vertellen over hoe je als ondernemingsraad meer invloed kan uitoefenen.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33</a:t>
            </a:fld>
            <a:endParaRPr lang="nl-NL"/>
          </a:p>
        </p:txBody>
      </p:sp>
    </p:spTree>
    <p:extLst>
      <p:ext uri="{BB962C8B-B14F-4D97-AF65-F5344CB8AC3E}">
        <p14:creationId xmlns:p14="http://schemas.microsoft.com/office/powerpoint/2010/main" val="288753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Veel ondernemingsraden willen graag pro actief zijn, maar daar komt het vaak niet van omdat men geleefd wordt door de waan van alle dag.</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5</a:t>
            </a:fld>
            <a:endParaRPr lang="nl-NL"/>
          </a:p>
        </p:txBody>
      </p:sp>
    </p:spTree>
    <p:extLst>
      <p:ext uri="{BB962C8B-B14F-4D97-AF65-F5344CB8AC3E}">
        <p14:creationId xmlns:p14="http://schemas.microsoft.com/office/powerpoint/2010/main" val="25559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Veel ondernemingsraden willen graag pro actief zijn, maar daar komt het vaak niet van omdat men geleefd wordt door de waan van alle dag.</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6</a:t>
            </a:fld>
            <a:endParaRPr lang="nl-NL"/>
          </a:p>
        </p:txBody>
      </p:sp>
    </p:spTree>
    <p:extLst>
      <p:ext uri="{BB962C8B-B14F-4D97-AF65-F5344CB8AC3E}">
        <p14:creationId xmlns:p14="http://schemas.microsoft.com/office/powerpoint/2010/main" val="17576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Er komt nog meer werk aan </a:t>
            </a:r>
            <a:r>
              <a:rPr lang="nl-NL" baseline="0" dirty="0" err="1"/>
              <a:t>ivm</a:t>
            </a:r>
            <a:r>
              <a:rPr lang="nl-NL" baseline="0" dirty="0"/>
              <a:t> de diverse cao’s die ook steeds meer taken overlaten aan de O.R. en bijvoorbeeld veranderede wetgeving.</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7</a:t>
            </a:fld>
            <a:endParaRPr lang="nl-NL"/>
          </a:p>
        </p:txBody>
      </p:sp>
    </p:spTree>
    <p:extLst>
      <p:ext uri="{BB962C8B-B14F-4D97-AF65-F5344CB8AC3E}">
        <p14:creationId xmlns:p14="http://schemas.microsoft.com/office/powerpoint/2010/main" val="289343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Het is dan wel belangrijk dat je als or weet wat deze begrippen inhalen en wat de redenen zijn om te veranderen. Meeste werkgevers verschuilen zich met de mededeling het is een wettelijke maatregelen, zoals bijvoorbeeld het verhogen van de pensioenleeftijd van 57 naar 68. Dit rechtvaardigt niet zondermeer instemming van de O.R. Cursus OR en pensioen op </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8</a:t>
            </a:fld>
            <a:endParaRPr lang="nl-NL"/>
          </a:p>
        </p:txBody>
      </p:sp>
    </p:spTree>
    <p:extLst>
      <p:ext uri="{BB962C8B-B14F-4D97-AF65-F5344CB8AC3E}">
        <p14:creationId xmlns:p14="http://schemas.microsoft.com/office/powerpoint/2010/main" val="36940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9</a:t>
            </a:fld>
            <a:endParaRPr lang="nl-NL"/>
          </a:p>
        </p:txBody>
      </p:sp>
    </p:spTree>
    <p:extLst>
      <p:ext uri="{BB962C8B-B14F-4D97-AF65-F5344CB8AC3E}">
        <p14:creationId xmlns:p14="http://schemas.microsoft.com/office/powerpoint/2010/main" val="39166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Deze helaas korte presentatie bestaat uit twee delen. Ene deel is inhoudelijk en het tweede deel is het advies dat ik jullie wil meegeven en waar je mee aan de slag zou moeten.</a:t>
            </a:r>
            <a:endParaRPr lang="nl-NL" dirty="0"/>
          </a:p>
        </p:txBody>
      </p:sp>
      <p:sp>
        <p:nvSpPr>
          <p:cNvPr id="4" name="Tijdelijke aanduiding voor dianummer 3"/>
          <p:cNvSpPr>
            <a:spLocks noGrp="1"/>
          </p:cNvSpPr>
          <p:nvPr>
            <p:ph type="sldNum" sz="quarter" idx="10"/>
          </p:nvPr>
        </p:nvSpPr>
        <p:spPr/>
        <p:txBody>
          <a:bodyPr/>
          <a:lstStyle/>
          <a:p>
            <a:fld id="{6A604469-E576-40AA-B85C-E2ACBEEDAFAF}" type="slidenum">
              <a:rPr lang="nl-NL" smtClean="0"/>
              <a:t>10</a:t>
            </a:fld>
            <a:endParaRPr lang="nl-NL"/>
          </a:p>
        </p:txBody>
      </p:sp>
    </p:spTree>
    <p:extLst>
      <p:ext uri="{BB962C8B-B14F-4D97-AF65-F5344CB8AC3E}">
        <p14:creationId xmlns:p14="http://schemas.microsoft.com/office/powerpoint/2010/main" val="329573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753C0703-DE33-4225-87CA-C1D7A2CF6C86}" type="datetime1">
              <a:rPr lang="nl-NL" smtClean="0"/>
              <a:t>26-1-2017</a:t>
            </a:fld>
            <a:endParaRPr lang="nl-NL"/>
          </a:p>
        </p:txBody>
      </p:sp>
      <p:sp>
        <p:nvSpPr>
          <p:cNvPr id="5" name="Footer Placeholder 4"/>
          <p:cNvSpPr>
            <a:spLocks noGrp="1"/>
          </p:cNvSpPr>
          <p:nvPr>
            <p:ph type="ftr" sz="quarter" idx="11"/>
          </p:nvPr>
        </p:nvSpPr>
        <p:spPr/>
        <p:txBody>
          <a:bodyPr/>
          <a:lstStyle/>
          <a:p>
            <a:r>
              <a:rPr lang="nl-NL"/>
              <a:t>mr. R.M.J. van Zijp, Merlijn Medezeggenschap</a:t>
            </a:r>
          </a:p>
        </p:txBody>
      </p:sp>
      <p:sp>
        <p:nvSpPr>
          <p:cNvPr id="6" name="Slide Number Placeholder 5"/>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5DE02CC-3A56-463E-95D2-A648148EDB48}" type="datetime1">
              <a:rPr lang="nl-NL" smtClean="0"/>
              <a:t>26-1-2017</a:t>
            </a:fld>
            <a:endParaRPr lang="nl-NL"/>
          </a:p>
        </p:txBody>
      </p:sp>
      <p:sp>
        <p:nvSpPr>
          <p:cNvPr id="5" name="Footer Placeholder 4"/>
          <p:cNvSpPr>
            <a:spLocks noGrp="1"/>
          </p:cNvSpPr>
          <p:nvPr>
            <p:ph type="ftr" sz="quarter" idx="11"/>
          </p:nvPr>
        </p:nvSpPr>
        <p:spPr/>
        <p:txBody>
          <a:bodyPr/>
          <a:lstStyle/>
          <a:p>
            <a:r>
              <a:rPr lang="nl-NL"/>
              <a:t>mr. R.M.J. van Zijp, Merlijn Medezeggenschap</a:t>
            </a:r>
          </a:p>
        </p:txBody>
      </p:sp>
      <p:sp>
        <p:nvSpPr>
          <p:cNvPr id="6" name="Slide Number Placeholder 5"/>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99D63CE2-047A-41C2-A793-9AB6EE768FE2}" type="datetime1">
              <a:rPr lang="nl-NL" smtClean="0"/>
              <a:t>26-1-2017</a:t>
            </a:fld>
            <a:endParaRPr lang="nl-NL"/>
          </a:p>
        </p:txBody>
      </p:sp>
      <p:sp>
        <p:nvSpPr>
          <p:cNvPr id="5" name="Footer Placeholder 4"/>
          <p:cNvSpPr>
            <a:spLocks noGrp="1"/>
          </p:cNvSpPr>
          <p:nvPr>
            <p:ph type="ftr" sz="quarter" idx="11"/>
          </p:nvPr>
        </p:nvSpPr>
        <p:spPr/>
        <p:txBody>
          <a:bodyPr/>
          <a:lstStyle/>
          <a:p>
            <a:r>
              <a:rPr lang="nl-NL"/>
              <a:t>mr. R.M.J. van Zijp, Merlijn Medezeggenschap</a:t>
            </a:r>
          </a:p>
        </p:txBody>
      </p:sp>
      <p:sp>
        <p:nvSpPr>
          <p:cNvPr id="6" name="Slide Number Placeholder 5"/>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p:cNvSpPr>
            <a:spLocks noGrp="1"/>
          </p:cNvSpPr>
          <p:nvPr>
            <p:ph type="dt" sz="half" idx="10"/>
          </p:nvPr>
        </p:nvSpPr>
        <p:spPr/>
        <p:txBody>
          <a:bodyPr/>
          <a:lstStyle/>
          <a:p>
            <a:fld id="{972E7023-C3FD-4607-ADA9-7DC339596A7A}" type="datetime1">
              <a:rPr lang="nl-NL" smtClean="0"/>
              <a:t>26-1-2017</a:t>
            </a:fld>
            <a:endParaRPr lang="nl-NL"/>
          </a:p>
        </p:txBody>
      </p:sp>
      <p:sp>
        <p:nvSpPr>
          <p:cNvPr id="8" name="Tijdelijke aanduiding voor voettekst 7"/>
          <p:cNvSpPr>
            <a:spLocks noGrp="1"/>
          </p:cNvSpPr>
          <p:nvPr>
            <p:ph type="ftr" sz="quarter" idx="11"/>
          </p:nvPr>
        </p:nvSpPr>
        <p:spPr/>
        <p:txBody>
          <a:bodyPr/>
          <a:lstStyle/>
          <a:p>
            <a:r>
              <a:rPr lang="nl-NL"/>
              <a:t>mr. R.M.J. van Zijp, Merlijn Medezeggenschap</a:t>
            </a:r>
          </a:p>
        </p:txBody>
      </p:sp>
      <p:sp>
        <p:nvSpPr>
          <p:cNvPr id="9" name="Tijdelijke aanduiding voor dianummer 8"/>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A79A5-59A6-4D55-9176-C0C44735CA93}" type="datetime1">
              <a:rPr lang="nl-NL" smtClean="0"/>
              <a:t>26-1-2017</a:t>
            </a:fld>
            <a:endParaRPr lang="nl-NL"/>
          </a:p>
        </p:txBody>
      </p:sp>
      <p:sp>
        <p:nvSpPr>
          <p:cNvPr id="5" name="Footer Placeholder 4"/>
          <p:cNvSpPr>
            <a:spLocks noGrp="1"/>
          </p:cNvSpPr>
          <p:nvPr>
            <p:ph type="ftr" sz="quarter" idx="11"/>
          </p:nvPr>
        </p:nvSpPr>
        <p:spPr/>
        <p:txBody>
          <a:bodyPr/>
          <a:lstStyle/>
          <a:p>
            <a:r>
              <a:rPr lang="nl-NL"/>
              <a:t>mr. R.M.J. van Zijp, Merlijn Medezeggenschap</a:t>
            </a:r>
          </a:p>
        </p:txBody>
      </p:sp>
      <p:sp>
        <p:nvSpPr>
          <p:cNvPr id="6" name="Slide Number Placeholder 5"/>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3F3BA375-FE28-4707-91E4-A2A21C33EC40}" type="datetime1">
              <a:rPr lang="nl-NL" smtClean="0"/>
              <a:t>26-1-2017</a:t>
            </a:fld>
            <a:endParaRPr lang="nl-NL"/>
          </a:p>
        </p:txBody>
      </p:sp>
      <p:sp>
        <p:nvSpPr>
          <p:cNvPr id="6" name="Footer Placeholder 5"/>
          <p:cNvSpPr>
            <a:spLocks noGrp="1"/>
          </p:cNvSpPr>
          <p:nvPr>
            <p:ph type="ftr" sz="quarter" idx="11"/>
          </p:nvPr>
        </p:nvSpPr>
        <p:spPr/>
        <p:txBody>
          <a:bodyPr/>
          <a:lstStyle/>
          <a:p>
            <a:r>
              <a:rPr lang="nl-NL"/>
              <a:t>mr. R.M.J. van Zijp, Merlijn Medezeggenschap</a:t>
            </a:r>
          </a:p>
        </p:txBody>
      </p:sp>
      <p:sp>
        <p:nvSpPr>
          <p:cNvPr id="7" name="Slide Number Placeholder 6"/>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F1529FAA-6D63-4791-B8FF-E3BF7AB35836}" type="datetime1">
              <a:rPr lang="nl-NL" smtClean="0"/>
              <a:t>26-1-2017</a:t>
            </a:fld>
            <a:endParaRPr lang="nl-NL"/>
          </a:p>
        </p:txBody>
      </p:sp>
      <p:sp>
        <p:nvSpPr>
          <p:cNvPr id="8" name="Footer Placeholder 7"/>
          <p:cNvSpPr>
            <a:spLocks noGrp="1"/>
          </p:cNvSpPr>
          <p:nvPr>
            <p:ph type="ftr" sz="quarter" idx="11"/>
          </p:nvPr>
        </p:nvSpPr>
        <p:spPr/>
        <p:txBody>
          <a:bodyPr/>
          <a:lstStyle/>
          <a:p>
            <a:r>
              <a:rPr lang="nl-NL"/>
              <a:t>mr. R.M.J. van Zijp, Merlijn Medezeggenschap</a:t>
            </a:r>
          </a:p>
        </p:txBody>
      </p:sp>
      <p:sp>
        <p:nvSpPr>
          <p:cNvPr id="9" name="Slide Number Placeholder 8"/>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2522046-61ED-4FDA-96D9-8DF9E6504A69}" type="datetime1">
              <a:rPr lang="nl-NL" smtClean="0"/>
              <a:t>26-1-2017</a:t>
            </a:fld>
            <a:endParaRPr lang="nl-NL"/>
          </a:p>
        </p:txBody>
      </p:sp>
      <p:sp>
        <p:nvSpPr>
          <p:cNvPr id="4" name="Footer Placeholder 3"/>
          <p:cNvSpPr>
            <a:spLocks noGrp="1"/>
          </p:cNvSpPr>
          <p:nvPr>
            <p:ph type="ftr" sz="quarter" idx="11"/>
          </p:nvPr>
        </p:nvSpPr>
        <p:spPr/>
        <p:txBody>
          <a:bodyPr/>
          <a:lstStyle/>
          <a:p>
            <a:r>
              <a:rPr lang="nl-NL"/>
              <a:t>mr. R.M.J. van Zijp, Merlijn Medezeggenschap</a:t>
            </a:r>
          </a:p>
        </p:txBody>
      </p:sp>
      <p:sp>
        <p:nvSpPr>
          <p:cNvPr id="5" name="Slide Number Placeholder 4"/>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CB219-DC47-47B3-A534-8F39728FE91E}" type="datetime1">
              <a:rPr lang="nl-NL" smtClean="0"/>
              <a:t>26-1-2017</a:t>
            </a:fld>
            <a:endParaRPr lang="nl-NL"/>
          </a:p>
        </p:txBody>
      </p:sp>
      <p:sp>
        <p:nvSpPr>
          <p:cNvPr id="3" name="Footer Placeholder 2"/>
          <p:cNvSpPr>
            <a:spLocks noGrp="1"/>
          </p:cNvSpPr>
          <p:nvPr>
            <p:ph type="ftr" sz="quarter" idx="11"/>
          </p:nvPr>
        </p:nvSpPr>
        <p:spPr/>
        <p:txBody>
          <a:bodyPr/>
          <a:lstStyle/>
          <a:p>
            <a:r>
              <a:rPr lang="nl-NL"/>
              <a:t>mr. R.M.J. van Zijp, Merlijn Medezeggenschap</a:t>
            </a:r>
          </a:p>
        </p:txBody>
      </p:sp>
      <p:sp>
        <p:nvSpPr>
          <p:cNvPr id="4" name="Slide Number Placeholder 3"/>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4AF5D-CB4F-4A17-87D2-ABD852B648D1}" type="datetime1">
              <a:rPr lang="nl-NL" smtClean="0"/>
              <a:t>26-1-2017</a:t>
            </a:fld>
            <a:endParaRPr lang="nl-NL"/>
          </a:p>
        </p:txBody>
      </p:sp>
      <p:sp>
        <p:nvSpPr>
          <p:cNvPr id="6" name="Footer Placeholder 5"/>
          <p:cNvSpPr>
            <a:spLocks noGrp="1"/>
          </p:cNvSpPr>
          <p:nvPr>
            <p:ph type="ftr" sz="quarter" idx="11"/>
          </p:nvPr>
        </p:nvSpPr>
        <p:spPr/>
        <p:txBody>
          <a:bodyPr/>
          <a:lstStyle/>
          <a:p>
            <a:r>
              <a:rPr lang="nl-NL"/>
              <a:t>mr. R.M.J. van Zijp, Merlijn Medezeggenschap</a:t>
            </a:r>
          </a:p>
        </p:txBody>
      </p:sp>
      <p:sp>
        <p:nvSpPr>
          <p:cNvPr id="7" name="Slide Number Placeholder 6"/>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38796A-CBBB-4261-A11B-9E3C204CCB4E}" type="datetime1">
              <a:rPr lang="nl-NL" smtClean="0"/>
              <a:t>26-1-2017</a:t>
            </a:fld>
            <a:endParaRPr lang="nl-NL"/>
          </a:p>
        </p:txBody>
      </p:sp>
      <p:sp>
        <p:nvSpPr>
          <p:cNvPr id="6" name="Footer Placeholder 5"/>
          <p:cNvSpPr>
            <a:spLocks noGrp="1"/>
          </p:cNvSpPr>
          <p:nvPr>
            <p:ph type="ftr" sz="quarter" idx="11"/>
          </p:nvPr>
        </p:nvSpPr>
        <p:spPr/>
        <p:txBody>
          <a:bodyPr/>
          <a:lstStyle/>
          <a:p>
            <a:r>
              <a:rPr lang="nl-NL"/>
              <a:t>mr. R.M.J. van Zijp, Merlijn Medezeggenschap</a:t>
            </a:r>
          </a:p>
        </p:txBody>
      </p:sp>
      <p:sp>
        <p:nvSpPr>
          <p:cNvPr id="7" name="Slide Number Placeholder 6"/>
          <p:cNvSpPr>
            <a:spLocks noGrp="1"/>
          </p:cNvSpPr>
          <p:nvPr>
            <p:ph type="sldNum" sz="quarter" idx="12"/>
          </p:nvPr>
        </p:nvSpPr>
        <p:spPr/>
        <p:txBody>
          <a:bodyPr/>
          <a:lstStyle/>
          <a:p>
            <a:fld id="{255C54C4-19A1-4D89-A0BD-0759005B513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1E27A-B27C-4349-8C99-DD64C8736666}" type="datetime1">
              <a:rPr lang="nl-NL" smtClean="0"/>
              <a:t>26-1-2017</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mr. R.M.J. van Zijp, Merlijn Medezeggenschap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C54C4-19A1-4D89-A0BD-0759005B5133}"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www.nvz-ziekenhuizen.nl/cao-kenniscentrum/cao/cao-ziekenhuizen-2014-2016/5245/bijlage-a-statuut-sociaal-beleid"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mailto:info@Merlijnmedezeggenschap.nl"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WELKOM</a:t>
            </a:r>
            <a:endParaRPr lang="nl-NL"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708920"/>
            <a:ext cx="4354269" cy="2160000"/>
          </a:xfrm>
        </p:spPr>
      </p:pic>
      <p:sp>
        <p:nvSpPr>
          <p:cNvPr id="5" name="Tijdelijke aanduiding voor voettekst 4"/>
          <p:cNvSpPr>
            <a:spLocks noGrp="1"/>
          </p:cNvSpPr>
          <p:nvPr>
            <p:ph type="ftr" sz="quarter" idx="11"/>
          </p:nvPr>
        </p:nvSpPr>
        <p:spPr>
          <a:xfrm>
            <a:off x="3124200" y="6356350"/>
            <a:ext cx="2895600" cy="365125"/>
          </a:xfrm>
        </p:spPr>
        <p:txBody>
          <a:bodyPr/>
          <a:lstStyle/>
          <a:p>
            <a:r>
              <a:rPr lang="nl-NL" dirty="0"/>
              <a:t>mr. R.M.J. van Zijp, Merlijn Medezeggenschap</a:t>
            </a:r>
          </a:p>
        </p:txBody>
      </p:sp>
      <p:sp>
        <p:nvSpPr>
          <p:cNvPr id="6" name="Tijdelijke aanduiding voor dianummer 5"/>
          <p:cNvSpPr>
            <a:spLocks noGrp="1"/>
          </p:cNvSpPr>
          <p:nvPr>
            <p:ph type="sldNum" sz="quarter" idx="12"/>
          </p:nvPr>
        </p:nvSpPr>
        <p:spPr>
          <a:xfrm>
            <a:off x="6553200" y="6356350"/>
            <a:ext cx="2133600" cy="365125"/>
          </a:xfrm>
        </p:spPr>
        <p:txBody>
          <a:bodyPr/>
          <a:lstStyle/>
          <a:p>
            <a:fld id="{34C803F6-47C5-4C28-BC0E-2400D3E60D4C}" type="slidenum">
              <a:rPr lang="nl-NL" smtClean="0"/>
              <a:t>1</a:t>
            </a:fld>
            <a:endParaRPr lang="nl-NL"/>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Tree>
    <p:extLst>
      <p:ext uri="{BB962C8B-B14F-4D97-AF65-F5344CB8AC3E}">
        <p14:creationId xmlns:p14="http://schemas.microsoft.com/office/powerpoint/2010/main" val="2914931847"/>
      </p:ext>
    </p:extLst>
  </p:cSld>
  <p:clrMapOvr>
    <a:masterClrMapping/>
  </p:clrMapOvr>
  <mc:AlternateContent xmlns:mc="http://schemas.openxmlformats.org/markup-compatibility/2006" xmlns:p14="http://schemas.microsoft.com/office/powerpoint/2010/main">
    <mc:Choice Requires="p14">
      <p:transition spd="slow" p14:dur="2000" advTm="3234"/>
    </mc:Choice>
    <mc:Fallback xmlns="">
      <p:transition spd="slow" advTm="32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012273"/>
          </a:xfrm>
        </p:spPr>
        <p:txBody>
          <a:bodyPr>
            <a:normAutofit/>
          </a:bodyPr>
          <a:lstStyle/>
          <a:p>
            <a:r>
              <a:rPr lang="nl-NL" sz="4000" dirty="0"/>
              <a:t>Wijzigingen WOR</a:t>
            </a:r>
          </a:p>
        </p:txBody>
      </p:sp>
      <p:sp>
        <p:nvSpPr>
          <p:cNvPr id="3" name="Ondertitel 2"/>
          <p:cNvSpPr>
            <a:spLocks noGrp="1"/>
          </p:cNvSpPr>
          <p:nvPr>
            <p:ph type="subTitle" idx="1"/>
          </p:nvPr>
        </p:nvSpPr>
        <p:spPr>
          <a:xfrm>
            <a:off x="1371600" y="2204864"/>
            <a:ext cx="6400800" cy="3433936"/>
          </a:xfrm>
        </p:spPr>
        <p:txBody>
          <a:bodyPr>
            <a:normAutofit/>
          </a:bodyPr>
          <a:lstStyle/>
          <a:p>
            <a:r>
              <a:rPr lang="nl-NL" sz="2400" dirty="0">
                <a:effectLst>
                  <a:outerShdw blurRad="38100" dist="38100" dir="2700000" algn="tl">
                    <a:srgbClr val="000000">
                      <a:alpha val="43137"/>
                    </a:srgbClr>
                  </a:outerShdw>
                </a:effectLst>
                <a:latin typeface="Arial Nova" panose="020B0504020202020204" pitchFamily="34" charset="0"/>
              </a:rPr>
              <a:t>Artikel 36 WOR: Meteen naar de kantonrechter. Bemiddelen via de bedrijfscommissie hoeft dus niet meer, maar mag wel.</a:t>
            </a:r>
          </a:p>
          <a:p>
            <a:r>
              <a:rPr lang="nl-NL" sz="2400" dirty="0">
                <a:effectLst>
                  <a:outerShdw blurRad="38100" dist="38100" dir="2700000" algn="tl">
                    <a:srgbClr val="000000">
                      <a:alpha val="43137"/>
                    </a:srgbClr>
                  </a:outerShdw>
                </a:effectLst>
                <a:latin typeface="Arial Nova" panose="020B0504020202020204" pitchFamily="34" charset="0"/>
              </a:rPr>
              <a:t>m.a.w. er zullen meer rechtszaken door O.R.-en gevoerd gaan worden.</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10</a:t>
            </a:fld>
            <a:endParaRPr lang="nl-NL"/>
          </a:p>
        </p:txBody>
      </p:sp>
    </p:spTree>
    <p:custDataLst>
      <p:tags r:id="rId1"/>
    </p:custDataLst>
    <p:extLst>
      <p:ext uri="{BB962C8B-B14F-4D97-AF65-F5344CB8AC3E}">
        <p14:creationId xmlns:p14="http://schemas.microsoft.com/office/powerpoint/2010/main" val="3821100761"/>
      </p:ext>
    </p:extLst>
  </p:cSld>
  <p:clrMapOvr>
    <a:masterClrMapping/>
  </p:clrMapOvr>
  <mc:AlternateContent xmlns:mc="http://schemas.openxmlformats.org/markup-compatibility/2006" xmlns:p14="http://schemas.microsoft.com/office/powerpoint/2010/main">
    <mc:Choice Requires="p14">
      <p:transition spd="slow" p14:dur="2000" advTm="19175"/>
    </mc:Choice>
    <mc:Fallback xmlns="">
      <p:transition spd="slow" advTm="19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837098"/>
          </a:xfrm>
        </p:spPr>
        <p:txBody>
          <a:bodyPr/>
          <a:lstStyle/>
          <a:p>
            <a:r>
              <a:rPr lang="nl-NL" dirty="0"/>
              <a:t>Wijzigingen WOR</a:t>
            </a:r>
          </a:p>
        </p:txBody>
      </p:sp>
      <p:sp>
        <p:nvSpPr>
          <p:cNvPr id="3" name="Ondertitel 2"/>
          <p:cNvSpPr>
            <a:spLocks noGrp="1"/>
          </p:cNvSpPr>
          <p:nvPr>
            <p:ph type="subTitle" idx="1"/>
          </p:nvPr>
        </p:nvSpPr>
        <p:spPr>
          <a:xfrm>
            <a:off x="539552" y="1412776"/>
            <a:ext cx="7704856" cy="5445224"/>
          </a:xfrm>
        </p:spPr>
        <p:txBody>
          <a:bodyPr>
            <a:normAutofit/>
          </a:bodyPr>
          <a:lstStyle/>
          <a:p>
            <a:r>
              <a:rPr lang="nl-NL" dirty="0">
                <a:effectLst>
                  <a:outerShdw blurRad="38100" dist="38100" dir="2700000" algn="tl">
                    <a:srgbClr val="000000">
                      <a:alpha val="43137"/>
                    </a:srgbClr>
                  </a:outerShdw>
                </a:effectLst>
              </a:rPr>
              <a:t>Artikel 36 WOR: Meteen naar de kantonrechter. </a:t>
            </a:r>
          </a:p>
          <a:p>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2492896"/>
            <a:ext cx="7200800" cy="3456384"/>
          </a:xfrm>
          <a:prstGeom prst="rect">
            <a:avLst/>
          </a:prstGeom>
        </p:spPr>
      </p:pic>
      <p:sp>
        <p:nvSpPr>
          <p:cNvPr id="10" name="Tijdelijke aanduiding voor voettekst 9"/>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11</a:t>
            </a:fld>
            <a:endParaRPr lang="nl-NL"/>
          </a:p>
        </p:txBody>
      </p:sp>
    </p:spTree>
    <p:extLst>
      <p:ext uri="{BB962C8B-B14F-4D97-AF65-F5344CB8AC3E}">
        <p14:creationId xmlns:p14="http://schemas.microsoft.com/office/powerpoint/2010/main" val="2834626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012273"/>
          </a:xfrm>
        </p:spPr>
        <p:txBody>
          <a:bodyPr>
            <a:normAutofit/>
          </a:bodyPr>
          <a:lstStyle/>
          <a:p>
            <a:r>
              <a:rPr lang="nl-NL" sz="4000" dirty="0"/>
              <a:t>Wijzigingen WOR e.a.</a:t>
            </a:r>
          </a:p>
        </p:txBody>
      </p:sp>
      <p:sp>
        <p:nvSpPr>
          <p:cNvPr id="3" name="Ondertitel 2"/>
          <p:cNvSpPr>
            <a:spLocks noGrp="1"/>
          </p:cNvSpPr>
          <p:nvPr>
            <p:ph type="subTitle" idx="1"/>
          </p:nvPr>
        </p:nvSpPr>
        <p:spPr>
          <a:xfrm>
            <a:off x="1371600" y="2204864"/>
            <a:ext cx="6400800" cy="3433936"/>
          </a:xfrm>
        </p:spPr>
        <p:txBody>
          <a:bodyPr>
            <a:normAutofit/>
          </a:bodyPr>
          <a:lstStyle/>
          <a:p>
            <a:pPr marL="342900" indent="-3429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Jaarlijks gesprek met bestuurder over beloning inclusief beloning bestuurders</a:t>
            </a:r>
          </a:p>
          <a:p>
            <a:pPr marL="342900" indent="-3429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Grotere Rol OR bij faillissement</a:t>
            </a:r>
          </a:p>
          <a:p>
            <a:pPr marL="342900" indent="-3429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Wijzigingen Arbowet met grotere rol OR </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12</a:t>
            </a:fld>
            <a:endParaRPr lang="nl-NL"/>
          </a:p>
        </p:txBody>
      </p:sp>
    </p:spTree>
    <p:custDataLst>
      <p:tags r:id="rId1"/>
    </p:custDataLst>
    <p:extLst>
      <p:ext uri="{BB962C8B-B14F-4D97-AF65-F5344CB8AC3E}">
        <p14:creationId xmlns:p14="http://schemas.microsoft.com/office/powerpoint/2010/main" val="1313053461"/>
      </p:ext>
    </p:extLst>
  </p:cSld>
  <p:clrMapOvr>
    <a:masterClrMapping/>
  </p:clrMapOvr>
  <mc:AlternateContent xmlns:mc="http://schemas.openxmlformats.org/markup-compatibility/2006" xmlns:p14="http://schemas.microsoft.com/office/powerpoint/2010/main">
    <mc:Choice Requires="p14">
      <p:transition spd="slow" p14:dur="2000" advTm="116132"/>
    </mc:Choice>
    <mc:Fallback xmlns="">
      <p:transition spd="slow" advTm="116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485170"/>
          </a:xfrm>
        </p:spPr>
        <p:txBody>
          <a:bodyPr/>
          <a:lstStyle/>
          <a:p>
            <a:r>
              <a:rPr lang="nl-NL" dirty="0"/>
              <a:t>CONCLUSIE</a:t>
            </a:r>
          </a:p>
        </p:txBody>
      </p:sp>
      <p:sp>
        <p:nvSpPr>
          <p:cNvPr id="3" name="Ondertitel 2"/>
          <p:cNvSpPr>
            <a:spLocks noGrp="1"/>
          </p:cNvSpPr>
          <p:nvPr>
            <p:ph type="subTitle" idx="1"/>
          </p:nvPr>
        </p:nvSpPr>
        <p:spPr>
          <a:xfrm>
            <a:off x="1371600" y="1700808"/>
            <a:ext cx="6400800" cy="3384376"/>
          </a:xfrm>
        </p:spPr>
        <p:txBody>
          <a:bodyPr>
            <a:normAutofit/>
          </a:bodyPr>
          <a:lstStyle/>
          <a:p>
            <a:r>
              <a:rPr lang="nl-NL" dirty="0">
                <a:effectLst>
                  <a:outerShdw blurRad="38100" dist="38100" dir="2700000" algn="tl">
                    <a:srgbClr val="000000">
                      <a:alpha val="43137"/>
                    </a:srgbClr>
                  </a:outerShdw>
                </a:effectLst>
              </a:rPr>
              <a:t>Ondernemingsraden krijgen steeds meer op hun bord!!!</a:t>
            </a:r>
          </a:p>
          <a:p>
            <a:r>
              <a:rPr lang="nl-NL" dirty="0">
                <a:effectLst>
                  <a:outerShdw blurRad="38100" dist="38100" dir="2700000" algn="tl">
                    <a:srgbClr val="000000">
                      <a:alpha val="43137"/>
                    </a:srgbClr>
                  </a:outerShdw>
                </a:effectLst>
              </a:rPr>
              <a:t>Dit vergt een andere aanpak dan tot dusverre gedaan is </a:t>
            </a:r>
          </a:p>
          <a:p>
            <a:r>
              <a:rPr lang="nl-NL" dirty="0">
                <a:effectLst>
                  <a:outerShdw blurRad="38100" dist="38100" dir="2700000" algn="tl">
                    <a:srgbClr val="000000">
                      <a:alpha val="43137"/>
                    </a:srgbClr>
                  </a:outerShdw>
                </a:effectLst>
              </a:rPr>
              <a:t>Anders red je het niet als O.R.</a:t>
            </a:r>
          </a:p>
          <a:p>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4958148"/>
            <a:ext cx="2819400" cy="1876425"/>
          </a:xfrm>
          <a:prstGeom prst="rect">
            <a:avLst/>
          </a:prstGeom>
        </p:spPr>
      </p:pic>
      <p:sp>
        <p:nvSpPr>
          <p:cNvPr id="10" name="Tijdelijke aanduiding voor voettekst 9"/>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13</a:t>
            </a:fld>
            <a:endParaRPr lang="nl-NL"/>
          </a:p>
        </p:txBody>
      </p:sp>
    </p:spTree>
    <p:extLst>
      <p:ext uri="{BB962C8B-B14F-4D97-AF65-F5344CB8AC3E}">
        <p14:creationId xmlns:p14="http://schemas.microsoft.com/office/powerpoint/2010/main" val="1340672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224136"/>
          </a:xfrm>
        </p:spPr>
        <p:txBody>
          <a:bodyPr>
            <a:normAutofit fontScale="90000"/>
          </a:bodyPr>
          <a:lstStyle/>
          <a:p>
            <a:r>
              <a:rPr lang="nl-NL" dirty="0"/>
              <a:t>Rol OR bij uitwerking cao</a:t>
            </a:r>
            <a:br>
              <a:rPr lang="nl-NL" dirty="0"/>
            </a:br>
            <a:r>
              <a:rPr lang="nl-NL" sz="3600" dirty="0"/>
              <a:t>nog meer op jouw bord </a:t>
            </a:r>
            <a:endParaRPr lang="nl-NL" dirty="0"/>
          </a:p>
        </p:txBody>
      </p:sp>
      <p:sp>
        <p:nvSpPr>
          <p:cNvPr id="3" name="Ondertitel 2"/>
          <p:cNvSpPr>
            <a:spLocks noGrp="1"/>
          </p:cNvSpPr>
          <p:nvPr>
            <p:ph type="subTitle" idx="1"/>
          </p:nvPr>
        </p:nvSpPr>
        <p:spPr>
          <a:xfrm>
            <a:off x="1371600" y="1988840"/>
            <a:ext cx="6400800" cy="3355338"/>
          </a:xfrm>
        </p:spPr>
        <p:txBody>
          <a:bodyPr/>
          <a:lstStyle/>
          <a:p>
            <a:r>
              <a:rPr lang="nl-NL" dirty="0">
                <a:effectLst>
                  <a:outerShdw blurRad="38100" dist="38100" dir="2700000" algn="tl">
                    <a:srgbClr val="000000">
                      <a:alpha val="43137"/>
                    </a:srgbClr>
                  </a:outerShdw>
                </a:effectLst>
              </a:rPr>
              <a:t>Je hebt meer medezeggenschap dan je denkt!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58634" y="5344178"/>
            <a:ext cx="7130863" cy="584775"/>
          </a:xfrm>
          <a:prstGeom prst="rect">
            <a:avLst/>
          </a:prstGeom>
        </p:spPr>
        <p:txBody>
          <a:bodyPr wrap="none">
            <a:spAutoFit/>
          </a:bodyPr>
          <a:lstStyle/>
          <a:p>
            <a:r>
              <a:rPr lang="nl-NL" sz="3200" dirty="0">
                <a:solidFill>
                  <a:schemeClr val="tx1">
                    <a:tint val="75000"/>
                  </a:schemeClr>
                </a:solidFill>
                <a:effectLst>
                  <a:outerShdw blurRad="38100" dist="38100" dir="2700000" algn="tl">
                    <a:srgbClr val="000000">
                      <a:alpha val="43137"/>
                    </a:srgbClr>
                  </a:outerShdw>
                </a:effectLst>
              </a:rPr>
              <a:t>Een zoektocht naar een eigen visie en tips</a:t>
            </a:r>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3226226"/>
            <a:ext cx="3888432" cy="1800200"/>
          </a:xfrm>
          <a:prstGeom prst="rect">
            <a:avLst/>
          </a:prstGeom>
        </p:spPr>
      </p:pic>
      <p:sp>
        <p:nvSpPr>
          <p:cNvPr id="10" name="Tijdelijke aanduiding voor voettekst 9"/>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14</a:t>
            </a:fld>
            <a:endParaRPr lang="nl-NL"/>
          </a:p>
        </p:txBody>
      </p:sp>
    </p:spTree>
    <p:extLst>
      <p:ext uri="{BB962C8B-B14F-4D97-AF65-F5344CB8AC3E}">
        <p14:creationId xmlns:p14="http://schemas.microsoft.com/office/powerpoint/2010/main" val="3113651196"/>
      </p:ext>
    </p:extLst>
  </p:cSld>
  <p:clrMapOvr>
    <a:masterClrMapping/>
  </p:clrMapOvr>
  <mc:AlternateContent xmlns:mc="http://schemas.openxmlformats.org/markup-compatibility/2006" xmlns:p14="http://schemas.microsoft.com/office/powerpoint/2010/main">
    <mc:Choice Requires="p14">
      <p:transition spd="slow" p14:dur="2000" advTm="29376"/>
    </mc:Choice>
    <mc:Fallback xmlns="">
      <p:transition spd="slow" advTm="2937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224136"/>
          </a:xfrm>
        </p:spPr>
        <p:txBody>
          <a:bodyPr>
            <a:normAutofit fontScale="90000"/>
          </a:bodyPr>
          <a:lstStyle/>
          <a:p>
            <a:r>
              <a:rPr lang="nl-NL" dirty="0"/>
              <a:t>Rol OR bij uitwerking cao</a:t>
            </a:r>
            <a:br>
              <a:rPr lang="nl-NL" dirty="0"/>
            </a:br>
            <a:r>
              <a:rPr lang="nl-NL" sz="3600" dirty="0"/>
              <a:t>nog meer op jouw bord </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827584" y="2101012"/>
            <a:ext cx="7282315" cy="2554545"/>
          </a:xfrm>
          <a:prstGeom prst="rect">
            <a:avLst/>
          </a:prstGeom>
        </p:spPr>
        <p:txBody>
          <a:bodyPr wrap="none">
            <a:spAutoFit/>
          </a:bodyPr>
          <a:lstStyle/>
          <a:p>
            <a:r>
              <a:rPr lang="nl-NL" sz="3200" dirty="0">
                <a:solidFill>
                  <a:schemeClr val="tx1">
                    <a:tint val="75000"/>
                  </a:schemeClr>
                </a:solidFill>
                <a:effectLst>
                  <a:outerShdw blurRad="38100" dist="38100" dir="2700000" algn="tl">
                    <a:srgbClr val="000000">
                      <a:alpha val="43137"/>
                    </a:srgbClr>
                  </a:outerShdw>
                </a:effectLst>
              </a:rPr>
              <a:t>Een zoektocht naar een eigen visie en tips</a:t>
            </a:r>
          </a:p>
          <a:p>
            <a:r>
              <a:rPr lang="nl-NL" sz="3200" dirty="0">
                <a:solidFill>
                  <a:schemeClr val="tx1">
                    <a:tint val="75000"/>
                  </a:schemeClr>
                </a:solidFill>
                <a:effectLst>
                  <a:outerShdw blurRad="38100" dist="38100" dir="2700000" algn="tl">
                    <a:srgbClr val="000000">
                      <a:alpha val="43137"/>
                    </a:srgbClr>
                  </a:outerShdw>
                </a:effectLst>
              </a:rPr>
              <a:t>Denk andersom!!!!</a:t>
            </a:r>
          </a:p>
          <a:p>
            <a:r>
              <a:rPr lang="nl-NL" sz="3200" dirty="0">
                <a:solidFill>
                  <a:schemeClr val="tx1">
                    <a:tint val="75000"/>
                  </a:schemeClr>
                </a:solidFill>
                <a:effectLst>
                  <a:outerShdw blurRad="38100" dist="38100" dir="2700000" algn="tl">
                    <a:srgbClr val="000000">
                      <a:alpha val="43137"/>
                    </a:srgbClr>
                  </a:outerShdw>
                </a:effectLst>
              </a:rPr>
              <a:t>Wat wil je aangepakt hebben als OR.</a:t>
            </a:r>
          </a:p>
          <a:p>
            <a:r>
              <a:rPr lang="nl-NL" sz="3200" dirty="0">
                <a:solidFill>
                  <a:schemeClr val="tx1">
                    <a:tint val="75000"/>
                  </a:schemeClr>
                </a:solidFill>
                <a:effectLst>
                  <a:outerShdw blurRad="38100" dist="38100" dir="2700000" algn="tl">
                    <a:srgbClr val="000000">
                      <a:alpha val="43137"/>
                    </a:srgbClr>
                  </a:outerShdw>
                </a:effectLst>
              </a:rPr>
              <a:t>Vervolgens zoek je de legitimiteit daarvoor</a:t>
            </a:r>
          </a:p>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10" name="Tijdelijke aanduiding voor voettekst 9"/>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15</a:t>
            </a:fld>
            <a:endParaRPr lang="nl-NL"/>
          </a:p>
        </p:txBody>
      </p:sp>
    </p:spTree>
    <p:extLst>
      <p:ext uri="{BB962C8B-B14F-4D97-AF65-F5344CB8AC3E}">
        <p14:creationId xmlns:p14="http://schemas.microsoft.com/office/powerpoint/2010/main" val="711066938"/>
      </p:ext>
    </p:extLst>
  </p:cSld>
  <p:clrMapOvr>
    <a:masterClrMapping/>
  </p:clrMapOvr>
  <mc:AlternateContent xmlns:mc="http://schemas.openxmlformats.org/markup-compatibility/2006" xmlns:p14="http://schemas.microsoft.com/office/powerpoint/2010/main">
    <mc:Choice Requires="p14">
      <p:transition spd="slow" p14:dur="2000" advTm="57546"/>
    </mc:Choice>
    <mc:Fallback xmlns="">
      <p:transition spd="slow" advTm="5754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8"/>
            <a:ext cx="7772400" cy="936104"/>
          </a:xfrm>
        </p:spPr>
        <p:txBody>
          <a:bodyPr/>
          <a:lstStyle/>
          <a:p>
            <a:r>
              <a:rPr lang="nl-NL" dirty="0"/>
              <a:t>Rol OR bij uitwerking CAO </a:t>
            </a:r>
          </a:p>
        </p:txBody>
      </p:sp>
      <p:sp>
        <p:nvSpPr>
          <p:cNvPr id="3" name="Ondertitel 2"/>
          <p:cNvSpPr>
            <a:spLocks noGrp="1"/>
          </p:cNvSpPr>
          <p:nvPr>
            <p:ph type="subTitle" idx="1"/>
          </p:nvPr>
        </p:nvSpPr>
        <p:spPr>
          <a:xfrm>
            <a:off x="755576" y="1700808"/>
            <a:ext cx="7344816" cy="4752528"/>
          </a:xfrm>
        </p:spPr>
        <p:txBody>
          <a:bodyPr>
            <a:normAutofit fontScale="25000" lnSpcReduction="20000"/>
          </a:bodyPr>
          <a:lstStyle/>
          <a:p>
            <a:r>
              <a:rPr lang="nl-NL" sz="8000" dirty="0">
                <a:effectLst>
                  <a:outerShdw blurRad="38100" dist="38100" dir="2700000" algn="tl">
                    <a:srgbClr val="000000">
                      <a:alpha val="43137"/>
                    </a:srgbClr>
                  </a:outerShdw>
                </a:effectLst>
                <a:latin typeface="Arial Nova" panose="020B0504020202020204" pitchFamily="34" charset="0"/>
              </a:rPr>
              <a:t>Steeds grote rol voor de OR bij het tot stand komen van cao’s</a:t>
            </a:r>
          </a:p>
          <a:p>
            <a:r>
              <a:rPr lang="nl-NL" sz="8000" dirty="0">
                <a:effectLst>
                  <a:outerShdw blurRad="38100" dist="38100" dir="2700000" algn="tl">
                    <a:srgbClr val="000000">
                      <a:alpha val="43137"/>
                    </a:srgbClr>
                  </a:outerShdw>
                </a:effectLst>
                <a:latin typeface="Arial Nova" panose="020B0504020202020204" pitchFamily="34" charset="0"/>
              </a:rPr>
              <a:t>Zelfs vakbonden raken hiervan overtuigd.</a:t>
            </a:r>
          </a:p>
          <a:p>
            <a:r>
              <a:rPr lang="nl-NL" sz="8000" dirty="0">
                <a:effectLst>
                  <a:outerShdw blurRad="38100" dist="38100" dir="2700000" algn="tl">
                    <a:srgbClr val="000000">
                      <a:alpha val="43137"/>
                    </a:srgbClr>
                  </a:outerShdw>
                </a:effectLst>
                <a:latin typeface="Arial Nova" panose="020B0504020202020204" pitchFamily="34" charset="0"/>
              </a:rPr>
              <a:t>Er wordt dan met name gedacht aan het leveren van input door de O.R. en het daadwerkelijk afsluiten door de vakbonden.</a:t>
            </a:r>
          </a:p>
          <a:p>
            <a:r>
              <a:rPr lang="nl-NL" sz="8000" dirty="0">
                <a:effectLst>
                  <a:outerShdw blurRad="38100" dist="38100" dir="2700000" algn="tl">
                    <a:srgbClr val="000000">
                      <a:alpha val="43137"/>
                    </a:srgbClr>
                  </a:outerShdw>
                </a:effectLst>
                <a:latin typeface="Arial Nova" panose="020B0504020202020204" pitchFamily="34" charset="0"/>
              </a:rPr>
              <a:t>Waarom?</a:t>
            </a:r>
          </a:p>
          <a:p>
            <a:r>
              <a:rPr lang="nl-NL" sz="8000" dirty="0">
                <a:latin typeface="Arial Nova" panose="020B0504020202020204" pitchFamily="34" charset="0"/>
              </a:rPr>
              <a:t>“Ondernemingsraden zijn daar vaak beter toe geëquipeerd dan vakbonden. Zij kennen immers het bedrijf, de bedrijfscultuur, en zijn – als het goed is – representatief voor alle werkenden in het bedrijf. Daardoor zijn zij beter in staat de wensen van werknemers uit alle geledingen van het bedrijf met betrekking tot de cao of het sociaal plan te inventariseren. Waar is behoefte aan, wat wordt nu als tekortkoming ervaren, heeft men al een ‘verlanglijstje’, waar is misschien onvrede over? Hoe wil men deze wensen ingevuld zien?”1)</a:t>
            </a:r>
          </a:p>
          <a:p>
            <a:endParaRPr lang="nl-NL" dirty="0">
              <a:effectLst>
                <a:outerShdw blurRad="38100" dist="38100" dir="2700000" algn="tl">
                  <a:srgbClr val="000000">
                    <a:alpha val="43137"/>
                  </a:srgbClr>
                </a:outerShdw>
              </a:effectLst>
            </a:endParaRPr>
          </a:p>
          <a:p>
            <a:endParaRPr lang="nl-NL" dirty="0">
              <a:effectLst>
                <a:outerShdw blurRad="38100" dist="38100" dir="2700000" algn="tl">
                  <a:srgbClr val="000000">
                    <a:alpha val="43137"/>
                  </a:srgbClr>
                </a:outerShdw>
              </a:effectLst>
            </a:endParaRPr>
          </a:p>
          <a:p>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16</a:t>
            </a:fld>
            <a:endParaRPr lang="nl-NL"/>
          </a:p>
        </p:txBody>
      </p:sp>
    </p:spTree>
    <p:custDataLst>
      <p:tags r:id="rId1"/>
    </p:custDataLst>
    <p:extLst>
      <p:ext uri="{BB962C8B-B14F-4D97-AF65-F5344CB8AC3E}">
        <p14:creationId xmlns:p14="http://schemas.microsoft.com/office/powerpoint/2010/main" val="2852321062"/>
      </p:ext>
    </p:extLst>
  </p:cSld>
  <p:clrMapOvr>
    <a:masterClrMapping/>
  </p:clrMapOvr>
  <mc:AlternateContent xmlns:mc="http://schemas.openxmlformats.org/markup-compatibility/2006" xmlns:p14="http://schemas.microsoft.com/office/powerpoint/2010/main">
    <mc:Choice Requires="p14">
      <p:transition spd="slow" p14:dur="2000" advTm="131161"/>
    </mc:Choice>
    <mc:Fallback xmlns="">
      <p:transition spd="slow" advTm="1311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634564"/>
            <a:ext cx="8134672" cy="1426284"/>
          </a:xfrm>
        </p:spPr>
        <p:txBody>
          <a:bodyPr/>
          <a:lstStyle/>
          <a:p>
            <a:r>
              <a:rPr lang="nl-NL" dirty="0"/>
              <a:t>Rol OR bij uitwerking CAO </a:t>
            </a:r>
          </a:p>
        </p:txBody>
      </p:sp>
      <p:sp>
        <p:nvSpPr>
          <p:cNvPr id="3" name="Ondertitel 2"/>
          <p:cNvSpPr>
            <a:spLocks noGrp="1"/>
          </p:cNvSpPr>
          <p:nvPr>
            <p:ph type="subTitle" idx="1"/>
          </p:nvPr>
        </p:nvSpPr>
        <p:spPr>
          <a:xfrm>
            <a:off x="0" y="1844824"/>
            <a:ext cx="7524328" cy="3793976"/>
          </a:xfrm>
        </p:spPr>
        <p:txBody>
          <a:bodyPr>
            <a:normAutofit fontScale="55000" lnSpcReduction="20000"/>
          </a:bodyPr>
          <a:lstStyle/>
          <a:p>
            <a:pPr marL="457200" indent="-457200" algn="l">
              <a:buFont typeface="Arial" panose="020B0604020202020204" pitchFamily="34" charset="0"/>
              <a:buChar char="•"/>
            </a:pPr>
            <a:r>
              <a:rPr lang="nl-NL" b="1" dirty="0"/>
              <a:t>De OR moet bevorderen dat de ondernemer de Cao-afspraken naleeft</a:t>
            </a:r>
          </a:p>
          <a:p>
            <a:pPr marL="457200" indent="-457200" algn="l">
              <a:buFont typeface="Arial" panose="020B0604020202020204" pitchFamily="34" charset="0"/>
              <a:buChar char="•"/>
            </a:pPr>
            <a:r>
              <a:rPr lang="nl-NL" b="1" dirty="0"/>
              <a:t>Over een aantal arbeidsvoorwaardenregelingen heeft de OR instemmingsrecht, maar niet over de primaire arbeidsvoorwaarden.</a:t>
            </a:r>
          </a:p>
          <a:p>
            <a:pPr marL="457200" indent="-457200" algn="l">
              <a:buFont typeface="Arial" panose="020B0604020202020204" pitchFamily="34" charset="0"/>
              <a:buChar char="•"/>
            </a:pPr>
            <a:r>
              <a:rPr lang="nl-NL" dirty="0"/>
              <a:t> </a:t>
            </a:r>
            <a:r>
              <a:rPr lang="nl-NL" b="1" dirty="0"/>
              <a:t>In de praktijk komt het steeds vaker voor dat in de CAO basisafspraken worden gemaakt. We spreken dan van een raam CAO. </a:t>
            </a:r>
          </a:p>
          <a:p>
            <a:pPr marL="457200" indent="-457200" algn="l">
              <a:buFont typeface="Arial" panose="020B0604020202020204" pitchFamily="34" charset="0"/>
              <a:buChar char="•"/>
            </a:pPr>
            <a:r>
              <a:rPr lang="nl-NL" b="1" dirty="0"/>
              <a:t>De werkgever kan dan in overleg met de ondernemingsraad de regeling verder invullen, passend bij de situatie in het eigen bedrijf. In de CAO kunnen ook extra bevoegdheden voor de OR worden geregeld.</a:t>
            </a:r>
          </a:p>
          <a:p>
            <a:pPr marL="457200" indent="-457200" algn="l">
              <a:buFont typeface="Arial" panose="020B0604020202020204" pitchFamily="34" charset="0"/>
              <a:buChar char="•"/>
            </a:pPr>
            <a:r>
              <a:rPr lang="nl-NL" b="1" dirty="0"/>
              <a:t> Daarnaast heeft de OR de mogelijkheid om uitbreiding van zijn bevoegdheden met de werkgever af te spreken en deze vast te leggen in een ondernemingsovereenkomst (WOR, artikel 32).</a:t>
            </a:r>
          </a:p>
          <a:p>
            <a:pPr marL="457200" indent="-457200" algn="l">
              <a:buFont typeface="Arial" panose="020B0604020202020204" pitchFamily="34" charset="0"/>
              <a:buChar char="•"/>
            </a:pPr>
            <a:r>
              <a:rPr lang="nl-NL" b="1" dirty="0"/>
              <a:t>Dus of de Cao geeft extra taken en bevoegdheden aan de OR</a:t>
            </a:r>
          </a:p>
          <a:p>
            <a:pPr marL="457200" indent="-457200" algn="l">
              <a:buFont typeface="Arial" panose="020B0604020202020204" pitchFamily="34" charset="0"/>
              <a:buChar char="•"/>
            </a:pPr>
            <a:r>
              <a:rPr lang="nl-NL" b="1" dirty="0"/>
              <a:t>Of de Cao regelt een aantal zaken niet en dan moet de OR dit doen!</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327" y="2102723"/>
            <a:ext cx="1175057" cy="2743200"/>
          </a:xfrm>
          <a:prstGeom prst="rect">
            <a:avLst/>
          </a:prstGeom>
        </p:spPr>
      </p:pic>
      <p:sp>
        <p:nvSpPr>
          <p:cNvPr id="8" name="Tijdelijke aanduiding voor voettekst 7"/>
          <p:cNvSpPr>
            <a:spLocks noGrp="1"/>
          </p:cNvSpPr>
          <p:nvPr>
            <p:ph type="ftr" sz="quarter" idx="11"/>
          </p:nvPr>
        </p:nvSpPr>
        <p:spPr/>
        <p:txBody>
          <a:bodyPr/>
          <a:lstStyle/>
          <a:p>
            <a:r>
              <a:rPr lang="nl-NL"/>
              <a:t>mr. R.M.J. van Zijp, Merlijn Medezeggenschap</a:t>
            </a:r>
          </a:p>
        </p:txBody>
      </p:sp>
      <p:sp>
        <p:nvSpPr>
          <p:cNvPr id="9" name="Tijdelijke aanduiding voor dianummer 8"/>
          <p:cNvSpPr>
            <a:spLocks noGrp="1"/>
          </p:cNvSpPr>
          <p:nvPr>
            <p:ph type="sldNum" sz="quarter" idx="12"/>
          </p:nvPr>
        </p:nvSpPr>
        <p:spPr/>
        <p:txBody>
          <a:bodyPr/>
          <a:lstStyle/>
          <a:p>
            <a:fld id="{255C54C4-19A1-4D89-A0BD-0759005B5133}" type="slidenum">
              <a:rPr lang="nl-NL" smtClean="0"/>
              <a:pPr/>
              <a:t>17</a:t>
            </a:fld>
            <a:endParaRPr lang="nl-NL"/>
          </a:p>
        </p:txBody>
      </p:sp>
    </p:spTree>
    <p:custDataLst>
      <p:tags r:id="rId1"/>
    </p:custDataLst>
    <p:extLst>
      <p:ext uri="{BB962C8B-B14F-4D97-AF65-F5344CB8AC3E}">
        <p14:creationId xmlns:p14="http://schemas.microsoft.com/office/powerpoint/2010/main" val="168795721"/>
      </p:ext>
    </p:extLst>
  </p:cSld>
  <p:clrMapOvr>
    <a:masterClrMapping/>
  </p:clrMapOvr>
  <mc:AlternateContent xmlns:mc="http://schemas.openxmlformats.org/markup-compatibility/2006" xmlns:p14="http://schemas.microsoft.com/office/powerpoint/2010/main">
    <mc:Choice Requires="p14">
      <p:transition spd="slow" p14:dur="2000" advTm="161057"/>
    </mc:Choice>
    <mc:Fallback xmlns="">
      <p:transition spd="slow" advTm="1610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76673"/>
            <a:ext cx="7772400" cy="1584175"/>
          </a:xfrm>
        </p:spPr>
        <p:txBody>
          <a:bodyPr/>
          <a:lstStyle/>
          <a:p>
            <a:r>
              <a:rPr lang="nl-NL" dirty="0"/>
              <a:t>Rol OR bij uitwerking CAO </a:t>
            </a:r>
          </a:p>
        </p:txBody>
      </p:sp>
      <p:sp>
        <p:nvSpPr>
          <p:cNvPr id="3" name="Ondertitel 2"/>
          <p:cNvSpPr>
            <a:spLocks noGrp="1"/>
          </p:cNvSpPr>
          <p:nvPr>
            <p:ph type="subTitle" idx="1"/>
          </p:nvPr>
        </p:nvSpPr>
        <p:spPr>
          <a:xfrm>
            <a:off x="1371600" y="1844824"/>
            <a:ext cx="6400800" cy="3793976"/>
          </a:xfrm>
        </p:spPr>
        <p:txBody>
          <a:bodyPr>
            <a:normAutofit fontScale="77500" lnSpcReduction="20000"/>
          </a:bodyPr>
          <a:lstStyle/>
          <a:p>
            <a:r>
              <a:rPr lang="nl-NL" b="1" dirty="0"/>
              <a:t>Primaire arbeidsvoorwaarden</a:t>
            </a:r>
            <a:r>
              <a:rPr lang="nl-NL" dirty="0"/>
              <a:t/>
            </a:r>
            <a:br>
              <a:rPr lang="nl-NL" dirty="0"/>
            </a:br>
            <a:r>
              <a:rPr lang="nl-NL" dirty="0"/>
              <a:t>O.a. Salaris, vakantietoeslag, dertiende maand, provisie, prestatietoeslag, tantième, winstdelingstoeslag, arbeidsduur en aantal vakantiedagen.</a:t>
            </a:r>
          </a:p>
          <a:p>
            <a:r>
              <a:rPr lang="nl-NL" b="1" dirty="0"/>
              <a:t>Secundaire arbeidsvoorwaarden</a:t>
            </a:r>
            <a:r>
              <a:rPr lang="nl-NL" dirty="0"/>
              <a:t/>
            </a:r>
            <a:br>
              <a:rPr lang="nl-NL" dirty="0"/>
            </a:br>
            <a:r>
              <a:rPr lang="nl-NL" dirty="0"/>
              <a:t>O.a. Tegemoetkoming ziektekostenverzekering, (onkostenvergoeding), studietoelage, auto(regeling), bedrijfsspaarregeling, en een verhuiskostenregeling.</a:t>
            </a:r>
          </a:p>
          <a:p>
            <a:pPr marL="457200" indent="-457200">
              <a:buFont typeface="Arial" panose="020B0604020202020204" pitchFamily="34" charset="0"/>
              <a:buChar char="•"/>
            </a:pPr>
            <a:endParaRPr lang="nl-NL" b="1"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6" name="Rechthoek 5"/>
          <p:cNvSpPr/>
          <p:nvPr/>
        </p:nvSpPr>
        <p:spPr>
          <a:xfrm>
            <a:off x="1259632" y="4859486"/>
            <a:ext cx="6512768" cy="323165"/>
          </a:xfrm>
          <a:prstGeom prst="rect">
            <a:avLst/>
          </a:prstGeom>
        </p:spPr>
        <p:txBody>
          <a:bodyPr wrap="square">
            <a:spAutoFit/>
          </a:bodyPr>
          <a:lstStyle/>
          <a:p>
            <a:pPr marL="285750" indent="-285750">
              <a:buFont typeface="Arial" panose="020B0604020202020204" pitchFamily="34" charset="0"/>
              <a:buChar char="•"/>
            </a:pPr>
            <a:endParaRPr lang="nl-NL" sz="1500" b="1" dirty="0">
              <a:solidFill>
                <a:schemeClr val="tx1">
                  <a:tint val="75000"/>
                </a:schemeClr>
              </a:solidFill>
            </a:endParaRPr>
          </a:p>
        </p:txBody>
      </p:sp>
      <p:cxnSp>
        <p:nvCxnSpPr>
          <p:cNvPr id="10" name="Rechte verbindingslijn 9"/>
          <p:cNvCxnSpPr/>
          <p:nvPr/>
        </p:nvCxnSpPr>
        <p:spPr>
          <a:xfrm>
            <a:off x="2411760" y="1700808"/>
            <a:ext cx="4248472"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H="1">
            <a:off x="2195736" y="1628800"/>
            <a:ext cx="4320480" cy="1745516"/>
          </a:xfrm>
          <a:prstGeom prst="line">
            <a:avLst/>
          </a:prstGeom>
        </p:spPr>
        <p:style>
          <a:lnRef idx="1">
            <a:schemeClr val="accent1"/>
          </a:lnRef>
          <a:fillRef idx="0">
            <a:schemeClr val="accent1"/>
          </a:fillRef>
          <a:effectRef idx="0">
            <a:schemeClr val="accent1"/>
          </a:effectRef>
          <a:fontRef idx="minor">
            <a:schemeClr val="tx1"/>
          </a:fontRef>
        </p:style>
      </p:cxn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18</a:t>
            </a:fld>
            <a:endParaRPr lang="nl-NL"/>
          </a:p>
        </p:txBody>
      </p:sp>
    </p:spTree>
    <p:extLst>
      <p:ext uri="{BB962C8B-B14F-4D97-AF65-F5344CB8AC3E}">
        <p14:creationId xmlns:p14="http://schemas.microsoft.com/office/powerpoint/2010/main" val="2960064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76673"/>
            <a:ext cx="7772400" cy="1584175"/>
          </a:xfrm>
        </p:spPr>
        <p:txBody>
          <a:bodyPr/>
          <a:lstStyle/>
          <a:p>
            <a:r>
              <a:rPr lang="nl-NL" dirty="0"/>
              <a:t>Rol OR bij uitwerking CAO </a:t>
            </a:r>
          </a:p>
        </p:txBody>
      </p:sp>
      <p:sp>
        <p:nvSpPr>
          <p:cNvPr id="3" name="Ondertitel 2"/>
          <p:cNvSpPr>
            <a:spLocks noGrp="1"/>
          </p:cNvSpPr>
          <p:nvPr>
            <p:ph type="subTitle" idx="1"/>
          </p:nvPr>
        </p:nvSpPr>
        <p:spPr>
          <a:xfrm>
            <a:off x="1371600" y="1844824"/>
            <a:ext cx="6400800" cy="3793976"/>
          </a:xfrm>
        </p:spPr>
        <p:txBody>
          <a:bodyPr>
            <a:normAutofit/>
          </a:bodyPr>
          <a:lstStyle/>
          <a:p>
            <a:r>
              <a:rPr lang="nl-NL" b="1" dirty="0"/>
              <a:t>Functioneringsgesprekken staan niet genoemd in de WOR</a:t>
            </a:r>
            <a:r>
              <a:rPr lang="nl-NL" dirty="0"/>
              <a:t>.</a:t>
            </a:r>
          </a:p>
          <a:p>
            <a:r>
              <a:rPr lang="nl-NL" dirty="0"/>
              <a:t>Beoordelingsgesprekken staan wel genoemd in de WOR.</a:t>
            </a:r>
            <a:r>
              <a:rPr lang="nl-NL" dirty="0">
                <a:sym typeface="Wingdings" panose="05000000000000000000" pitchFamily="2" charset="2"/>
              </a:rPr>
              <a:t> Instemming(artikel 27 WOR)</a:t>
            </a:r>
            <a:endParaRPr lang="nl-NL" dirty="0"/>
          </a:p>
          <a:p>
            <a:pPr marL="457200" indent="-457200">
              <a:buFont typeface="Arial" panose="020B0604020202020204" pitchFamily="34" charset="0"/>
              <a:buChar char="•"/>
            </a:pPr>
            <a:endParaRPr lang="nl-NL" b="1"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6" name="Rechthoek 5"/>
          <p:cNvSpPr/>
          <p:nvPr/>
        </p:nvSpPr>
        <p:spPr>
          <a:xfrm>
            <a:off x="1259632" y="4859486"/>
            <a:ext cx="6512768" cy="323165"/>
          </a:xfrm>
          <a:prstGeom prst="rect">
            <a:avLst/>
          </a:prstGeom>
        </p:spPr>
        <p:txBody>
          <a:bodyPr wrap="square">
            <a:spAutoFit/>
          </a:bodyPr>
          <a:lstStyle/>
          <a:p>
            <a:pPr marL="285750" indent="-285750">
              <a:buFont typeface="Arial" panose="020B0604020202020204" pitchFamily="34" charset="0"/>
              <a:buChar char="•"/>
            </a:pPr>
            <a:endParaRPr lang="nl-NL" sz="1500" b="1" dirty="0">
              <a:solidFill>
                <a:schemeClr val="tx1">
                  <a:tint val="75000"/>
                </a:schemeClr>
              </a:solidFill>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19</a:t>
            </a:fld>
            <a:endParaRPr lang="nl-NL"/>
          </a:p>
        </p:txBody>
      </p:sp>
    </p:spTree>
    <p:extLst>
      <p:ext uri="{BB962C8B-B14F-4D97-AF65-F5344CB8AC3E}">
        <p14:creationId xmlns:p14="http://schemas.microsoft.com/office/powerpoint/2010/main" val="375196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35696" y="575678"/>
            <a:ext cx="6875524" cy="984200"/>
          </a:xfrm>
        </p:spPr>
        <p:txBody>
          <a:bodyPr/>
          <a:lstStyle/>
          <a:p>
            <a:r>
              <a:rPr lang="nl-NL" dirty="0"/>
              <a:t>Roy van Zijp</a:t>
            </a:r>
          </a:p>
        </p:txBody>
      </p:sp>
      <p:sp>
        <p:nvSpPr>
          <p:cNvPr id="3" name="Ondertitel 2"/>
          <p:cNvSpPr>
            <a:spLocks noGrp="1"/>
          </p:cNvSpPr>
          <p:nvPr>
            <p:ph type="subTitle" idx="1"/>
          </p:nvPr>
        </p:nvSpPr>
        <p:spPr>
          <a:xfrm>
            <a:off x="539552" y="2228774"/>
            <a:ext cx="7794623" cy="4152553"/>
          </a:xfrm>
        </p:spPr>
        <p:txBody>
          <a:bodyPr>
            <a:normAutofit/>
          </a:bodyPr>
          <a:lstStyle/>
          <a:p>
            <a:pPr marL="457200" indent="-4572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Zelf O.R. lid( voorzitter) geweest</a:t>
            </a:r>
          </a:p>
          <a:p>
            <a:pPr marL="457200" indent="-4572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Adviseur/Trainer ondernemingsraden bij Merlijn</a:t>
            </a:r>
          </a:p>
          <a:p>
            <a:pPr marL="457200" indent="-4572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Bel gerust voor advies of bel Merlijn Medezeggenschap</a:t>
            </a:r>
          </a:p>
          <a:p>
            <a:pPr marL="457200" indent="-4572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OR als bedrijf, naar meer invloed op 25 april 2017</a:t>
            </a:r>
          </a:p>
          <a:p>
            <a:pPr marL="457200" indent="-457200" algn="l">
              <a:buFont typeface="Arial" panose="020B0604020202020204" pitchFamily="34" charset="0"/>
              <a:buChar char="•"/>
            </a:pPr>
            <a:r>
              <a:rPr lang="nl-NL" sz="2400" dirty="0">
                <a:effectLst>
                  <a:outerShdw blurRad="38100" dist="38100" dir="2700000" algn="tl">
                    <a:srgbClr val="000000">
                      <a:alpha val="43137"/>
                    </a:srgbClr>
                  </a:outerShdw>
                </a:effectLst>
                <a:latin typeface="Arial Nova" panose="020B0504020202020204" pitchFamily="34" charset="0"/>
              </a:rPr>
              <a:t>OR en pensioen, 3 mei 2017</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766109"/>
            <a:ext cx="1368152" cy="1272233"/>
          </a:xfrm>
          <a:prstGeom prst="rect">
            <a:avLst/>
          </a:prstGeom>
        </p:spPr>
      </p:pic>
      <p:sp>
        <p:nvSpPr>
          <p:cNvPr id="10" name="Tijdelijke aanduiding voor voettekst 9"/>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2</a:t>
            </a:fld>
            <a:endParaRPr lang="nl-NL"/>
          </a:p>
        </p:txBody>
      </p:sp>
    </p:spTree>
    <p:extLst>
      <p:ext uri="{BB962C8B-B14F-4D97-AF65-F5344CB8AC3E}">
        <p14:creationId xmlns:p14="http://schemas.microsoft.com/office/powerpoint/2010/main" val="3210408198"/>
      </p:ext>
    </p:extLst>
  </p:cSld>
  <p:clrMapOvr>
    <a:masterClrMapping/>
  </p:clrMapOvr>
  <mc:AlternateContent xmlns:mc="http://schemas.openxmlformats.org/markup-compatibility/2006" xmlns:p14="http://schemas.microsoft.com/office/powerpoint/2010/main">
    <mc:Choice Requires="p14">
      <p:transition spd="slow" p14:dur="2000" advTm="140727"/>
    </mc:Choice>
    <mc:Fallback xmlns="">
      <p:transition spd="slow" advTm="14072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76673"/>
            <a:ext cx="7772400" cy="1584175"/>
          </a:xfrm>
        </p:spPr>
        <p:txBody>
          <a:bodyPr/>
          <a:lstStyle/>
          <a:p>
            <a:r>
              <a:rPr lang="nl-NL" dirty="0"/>
              <a:t>Wat kan er in een cao geregeld zijn?</a:t>
            </a:r>
          </a:p>
        </p:txBody>
      </p:sp>
      <p:sp>
        <p:nvSpPr>
          <p:cNvPr id="3" name="Ondertitel 2"/>
          <p:cNvSpPr>
            <a:spLocks noGrp="1"/>
          </p:cNvSpPr>
          <p:nvPr>
            <p:ph type="subTitle" idx="1"/>
          </p:nvPr>
        </p:nvSpPr>
        <p:spPr>
          <a:xfrm>
            <a:off x="1371600" y="1844824"/>
            <a:ext cx="6400800" cy="3793976"/>
          </a:xfrm>
        </p:spPr>
        <p:txBody>
          <a:bodyPr>
            <a:normAutofit fontScale="70000" lnSpcReduction="20000"/>
          </a:bodyPr>
          <a:lstStyle/>
          <a:p>
            <a:pPr marL="457200" indent="-457200">
              <a:buFont typeface="Arial" panose="020B0604020202020204" pitchFamily="34" charset="0"/>
              <a:buChar char="•"/>
            </a:pPr>
            <a:r>
              <a:rPr lang="nl-NL" b="1" dirty="0"/>
              <a:t>Contractloonontwikkeling</a:t>
            </a:r>
          </a:p>
          <a:p>
            <a:pPr marL="457200" indent="-457200">
              <a:buFont typeface="Arial" panose="020B0604020202020204" pitchFamily="34" charset="0"/>
              <a:buChar char="•"/>
            </a:pPr>
            <a:r>
              <a:rPr lang="nl-NL" b="1" dirty="0"/>
              <a:t>Onderkant loongebouw</a:t>
            </a:r>
          </a:p>
          <a:p>
            <a:pPr marL="457200" indent="-457200">
              <a:buFont typeface="Arial" panose="020B0604020202020204" pitchFamily="34" charset="0"/>
              <a:buChar char="•"/>
            </a:pPr>
            <a:r>
              <a:rPr lang="nl-NL" b="1" dirty="0"/>
              <a:t>Doorgroei loonschalen</a:t>
            </a:r>
          </a:p>
          <a:p>
            <a:pPr marL="457200" indent="-457200">
              <a:buFont typeface="Arial" panose="020B0604020202020204" pitchFamily="34" charset="0"/>
              <a:buChar char="•"/>
            </a:pPr>
            <a:r>
              <a:rPr lang="nl-NL" b="1" dirty="0"/>
              <a:t>Afstand tot arbeidsmarkt</a:t>
            </a:r>
          </a:p>
          <a:p>
            <a:pPr marL="457200" indent="-457200">
              <a:buFont typeface="Arial" panose="020B0604020202020204" pitchFamily="34" charset="0"/>
              <a:buChar char="•"/>
            </a:pPr>
            <a:r>
              <a:rPr lang="nl-NL" b="1" dirty="0"/>
              <a:t>Normale arbeidsduur</a:t>
            </a:r>
          </a:p>
          <a:p>
            <a:pPr marL="457200" indent="-457200">
              <a:buFont typeface="Arial" panose="020B0604020202020204" pitchFamily="34" charset="0"/>
              <a:buChar char="•"/>
            </a:pPr>
            <a:r>
              <a:rPr lang="nl-NL" b="1" dirty="0"/>
              <a:t>Aanvulling bij ziekte, arbeidsongeschiktheid en werkloosheid</a:t>
            </a:r>
          </a:p>
          <a:p>
            <a:pPr marL="457200" indent="-457200">
              <a:buFont typeface="Arial" panose="020B0604020202020204" pitchFamily="34" charset="0"/>
              <a:buChar char="•"/>
            </a:pPr>
            <a:r>
              <a:rPr lang="nl-NL" b="1" dirty="0"/>
              <a:t>Flexibele beloning</a:t>
            </a:r>
          </a:p>
          <a:p>
            <a:pPr marL="457200" indent="-457200">
              <a:buFont typeface="Arial" panose="020B0604020202020204" pitchFamily="34" charset="0"/>
              <a:buChar char="•"/>
            </a:pPr>
            <a:r>
              <a:rPr lang="nl-NL" b="1" dirty="0"/>
              <a:t>Flexibele arbeidsrelaties</a:t>
            </a:r>
          </a:p>
          <a:p>
            <a:pPr marL="457200" indent="-457200">
              <a:buFont typeface="Arial" panose="020B0604020202020204" pitchFamily="34" charset="0"/>
              <a:buChar char="•"/>
            </a:pPr>
            <a:r>
              <a:rPr lang="nl-NL" b="1" dirty="0"/>
              <a:t>Duurzame inzetbaarheid</a:t>
            </a:r>
          </a:p>
          <a:p>
            <a:pPr marL="457200" indent="-457200">
              <a:buFont typeface="Arial" panose="020B0604020202020204" pitchFamily="34" charset="0"/>
              <a:buChar char="•"/>
            </a:pPr>
            <a:r>
              <a:rPr lang="nl-NL" b="1" dirty="0"/>
              <a:t>Flexibilisering van arbeidsvoorwaarden</a:t>
            </a:r>
          </a:p>
          <a:p>
            <a:pPr marL="457200" indent="-457200">
              <a:buFont typeface="Arial" panose="020B0604020202020204" pitchFamily="34" charset="0"/>
              <a:buChar char="•"/>
            </a:pPr>
            <a:endParaRPr lang="nl-NL" b="1"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6" name="Rechthoek 5"/>
          <p:cNvSpPr/>
          <p:nvPr/>
        </p:nvSpPr>
        <p:spPr>
          <a:xfrm>
            <a:off x="1259632" y="4859486"/>
            <a:ext cx="6512768" cy="323165"/>
          </a:xfrm>
          <a:prstGeom prst="rect">
            <a:avLst/>
          </a:prstGeom>
        </p:spPr>
        <p:txBody>
          <a:bodyPr wrap="square">
            <a:spAutoFit/>
          </a:bodyPr>
          <a:lstStyle/>
          <a:p>
            <a:pPr marL="285750" indent="-285750">
              <a:buFont typeface="Arial" panose="020B0604020202020204" pitchFamily="34" charset="0"/>
              <a:buChar char="•"/>
            </a:pPr>
            <a:endParaRPr lang="nl-NL" sz="1500" b="1" dirty="0">
              <a:solidFill>
                <a:schemeClr val="tx1">
                  <a:tint val="75000"/>
                </a:schemeClr>
              </a:solidFill>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20</a:t>
            </a:fld>
            <a:endParaRPr lang="nl-NL"/>
          </a:p>
        </p:txBody>
      </p:sp>
    </p:spTree>
    <p:extLst>
      <p:ext uri="{BB962C8B-B14F-4D97-AF65-F5344CB8AC3E}">
        <p14:creationId xmlns:p14="http://schemas.microsoft.com/office/powerpoint/2010/main" val="768115348"/>
      </p:ext>
    </p:extLst>
  </p:cSld>
  <p:clrMapOvr>
    <a:masterClrMapping/>
  </p:clrMapOvr>
  <mc:AlternateContent xmlns:mc="http://schemas.openxmlformats.org/markup-compatibility/2006" xmlns:p14="http://schemas.microsoft.com/office/powerpoint/2010/main">
    <mc:Choice Requires="p14">
      <p:transition spd="slow" p14:dur="2000" advTm="17301"/>
    </mc:Choice>
    <mc:Fallback xmlns="">
      <p:transition spd="slow" advTm="1730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8"/>
            <a:ext cx="7772400" cy="1152128"/>
          </a:xfrm>
        </p:spPr>
        <p:txBody>
          <a:bodyPr>
            <a:normAutofit fontScale="90000"/>
          </a:bodyPr>
          <a:lstStyle/>
          <a:p>
            <a:r>
              <a:rPr lang="nl-NL" dirty="0"/>
              <a:t>Flexibilisering arbeidsvoorwaarden</a:t>
            </a:r>
          </a:p>
        </p:txBody>
      </p:sp>
      <p:sp>
        <p:nvSpPr>
          <p:cNvPr id="3" name="Ondertitel 2"/>
          <p:cNvSpPr>
            <a:spLocks noGrp="1"/>
          </p:cNvSpPr>
          <p:nvPr>
            <p:ph type="subTitle" idx="1"/>
          </p:nvPr>
        </p:nvSpPr>
        <p:spPr>
          <a:xfrm>
            <a:off x="1371600" y="2204864"/>
            <a:ext cx="6400800" cy="3793976"/>
          </a:xfrm>
        </p:spPr>
        <p:txBody>
          <a:bodyPr>
            <a:normAutofit fontScale="47500" lnSpcReduction="20000"/>
          </a:bodyPr>
          <a:lstStyle/>
          <a:p>
            <a:r>
              <a:rPr lang="nl-NL" dirty="0"/>
              <a:t>Werktijden</a:t>
            </a:r>
          </a:p>
          <a:p>
            <a:r>
              <a:rPr lang="nl-NL" dirty="0"/>
              <a:t>Glijdende of variabele werktijden</a:t>
            </a:r>
          </a:p>
          <a:p>
            <a:r>
              <a:rPr lang="nl-NL" dirty="0"/>
              <a:t>Overwerk</a:t>
            </a:r>
          </a:p>
          <a:p>
            <a:r>
              <a:rPr lang="nl-NL" dirty="0"/>
              <a:t>Ploegenwerk</a:t>
            </a:r>
          </a:p>
          <a:p>
            <a:r>
              <a:rPr lang="nl-NL" b="1" dirty="0"/>
              <a:t>Deeltijdarbeid</a:t>
            </a:r>
          </a:p>
          <a:p>
            <a:r>
              <a:rPr lang="nl-NL" dirty="0"/>
              <a:t>Beloning</a:t>
            </a:r>
          </a:p>
          <a:p>
            <a:r>
              <a:rPr lang="nl-NL" dirty="0"/>
              <a:t>Prestatiebeloning</a:t>
            </a:r>
          </a:p>
          <a:p>
            <a:r>
              <a:rPr lang="nl-NL" dirty="0"/>
              <a:t>Winstdeling</a:t>
            </a:r>
          </a:p>
          <a:p>
            <a:r>
              <a:rPr lang="nl-NL" dirty="0"/>
              <a:t>Pensioenverzekering</a:t>
            </a:r>
          </a:p>
          <a:p>
            <a:r>
              <a:rPr lang="nl-NL" dirty="0" err="1"/>
              <a:t>Flex</a:t>
            </a:r>
            <a:r>
              <a:rPr lang="nl-NL" dirty="0"/>
              <a:t> pensioen</a:t>
            </a:r>
          </a:p>
          <a:p>
            <a:r>
              <a:rPr lang="nl-NL" dirty="0"/>
              <a:t>FPU</a:t>
            </a:r>
          </a:p>
          <a:p>
            <a:r>
              <a:rPr lang="nl-NL" dirty="0"/>
              <a:t>Vakantie- en verlofregeling</a:t>
            </a:r>
          </a:p>
          <a:p>
            <a:r>
              <a:rPr lang="nl-NL" dirty="0"/>
              <a:t>Sabbatical</a:t>
            </a:r>
          </a:p>
          <a:p>
            <a:r>
              <a:rPr lang="nl-NL" dirty="0"/>
              <a:t>Cafetaria-CAO of meerkeuze-systeem arbeidsvoorwaarden</a:t>
            </a:r>
          </a:p>
          <a:p>
            <a:r>
              <a:rPr lang="nl-NL" b="1" dirty="0"/>
              <a:t>Pensioenleeftijd naar 68 jaar</a:t>
            </a:r>
          </a:p>
          <a:p>
            <a:pPr marL="457200" indent="-457200">
              <a:buFont typeface="Arial" panose="020B0604020202020204" pitchFamily="34" charset="0"/>
              <a:buChar char="•"/>
            </a:pPr>
            <a:endParaRPr lang="nl-NL" b="1"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6" name="Rechthoek 5"/>
          <p:cNvSpPr/>
          <p:nvPr/>
        </p:nvSpPr>
        <p:spPr>
          <a:xfrm>
            <a:off x="1259632" y="4859486"/>
            <a:ext cx="6512768" cy="323165"/>
          </a:xfrm>
          <a:prstGeom prst="rect">
            <a:avLst/>
          </a:prstGeom>
        </p:spPr>
        <p:txBody>
          <a:bodyPr wrap="square">
            <a:spAutoFit/>
          </a:bodyPr>
          <a:lstStyle/>
          <a:p>
            <a:pPr marL="285750" indent="-285750">
              <a:buFont typeface="Arial" panose="020B0604020202020204" pitchFamily="34" charset="0"/>
              <a:buChar char="•"/>
            </a:pPr>
            <a:endParaRPr lang="nl-NL" sz="1500" b="1" dirty="0">
              <a:solidFill>
                <a:schemeClr val="tx1">
                  <a:tint val="75000"/>
                </a:schemeClr>
              </a:solidFill>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21</a:t>
            </a:fld>
            <a:endParaRPr lang="nl-NL"/>
          </a:p>
        </p:txBody>
      </p:sp>
    </p:spTree>
    <p:extLst>
      <p:ext uri="{BB962C8B-B14F-4D97-AF65-F5344CB8AC3E}">
        <p14:creationId xmlns:p14="http://schemas.microsoft.com/office/powerpoint/2010/main" val="262650081"/>
      </p:ext>
    </p:extLst>
  </p:cSld>
  <p:clrMapOvr>
    <a:masterClrMapping/>
  </p:clrMapOvr>
  <mc:AlternateContent xmlns:mc="http://schemas.openxmlformats.org/markup-compatibility/2006" xmlns:p14="http://schemas.microsoft.com/office/powerpoint/2010/main">
    <mc:Choice Requires="p14">
      <p:transition spd="slow" p14:dur="2000" advTm="34698"/>
    </mc:Choice>
    <mc:Fallback xmlns="">
      <p:transition spd="slow" advTm="3469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76673"/>
            <a:ext cx="7772400" cy="1584175"/>
          </a:xfrm>
        </p:spPr>
        <p:txBody>
          <a:bodyPr/>
          <a:lstStyle/>
          <a:p>
            <a:r>
              <a:rPr lang="nl-NL" dirty="0"/>
              <a:t>Wat kan er in een cao geregeld zijn?</a:t>
            </a:r>
          </a:p>
        </p:txBody>
      </p:sp>
      <p:sp>
        <p:nvSpPr>
          <p:cNvPr id="3" name="Ondertitel 2"/>
          <p:cNvSpPr>
            <a:spLocks noGrp="1"/>
          </p:cNvSpPr>
          <p:nvPr>
            <p:ph type="subTitle" idx="1"/>
          </p:nvPr>
        </p:nvSpPr>
        <p:spPr>
          <a:xfrm>
            <a:off x="1371600" y="1844824"/>
            <a:ext cx="6400800" cy="3793976"/>
          </a:xfrm>
        </p:spPr>
        <p:txBody>
          <a:bodyPr>
            <a:normAutofit lnSpcReduction="10000"/>
          </a:bodyPr>
          <a:lstStyle/>
          <a:p>
            <a:r>
              <a:rPr lang="nl-NL" b="1" dirty="0"/>
              <a:t>Afstand tot de arbeidsmarkt</a:t>
            </a:r>
          </a:p>
          <a:p>
            <a:r>
              <a:rPr lang="nl-NL" dirty="0"/>
              <a:t>In 56 van de 99 cao’s zijn daar bepalingen over op genomen.</a:t>
            </a:r>
          </a:p>
          <a:p>
            <a:r>
              <a:rPr lang="nl-NL" dirty="0"/>
              <a:t>Sommige bepalingen zijn </a:t>
            </a:r>
            <a:r>
              <a:rPr lang="nl-NL" b="1" dirty="0"/>
              <a:t>zonder</a:t>
            </a:r>
            <a:r>
              <a:rPr lang="nl-NL" dirty="0"/>
              <a:t> inspanningsverplichting</a:t>
            </a:r>
          </a:p>
          <a:p>
            <a:r>
              <a:rPr lang="nl-NL" dirty="0"/>
              <a:t>N.B.: 99 cao’s is 88% van alle werkenden</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6" name="Rechthoek 5"/>
          <p:cNvSpPr/>
          <p:nvPr/>
        </p:nvSpPr>
        <p:spPr>
          <a:xfrm>
            <a:off x="1259632" y="4859486"/>
            <a:ext cx="6512768" cy="323165"/>
          </a:xfrm>
          <a:prstGeom prst="rect">
            <a:avLst/>
          </a:prstGeom>
        </p:spPr>
        <p:txBody>
          <a:bodyPr wrap="square">
            <a:spAutoFit/>
          </a:bodyPr>
          <a:lstStyle/>
          <a:p>
            <a:pPr marL="285750" indent="-285750">
              <a:buFont typeface="Arial" panose="020B0604020202020204" pitchFamily="34" charset="0"/>
              <a:buChar char="•"/>
            </a:pPr>
            <a:endParaRPr lang="nl-NL" sz="1500" b="1" dirty="0">
              <a:solidFill>
                <a:schemeClr val="tx1">
                  <a:tint val="75000"/>
                </a:schemeClr>
              </a:solidFill>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22</a:t>
            </a:fld>
            <a:endParaRPr lang="nl-NL"/>
          </a:p>
        </p:txBody>
      </p:sp>
    </p:spTree>
    <p:custDataLst>
      <p:tags r:id="rId1"/>
    </p:custDataLst>
    <p:extLst>
      <p:ext uri="{BB962C8B-B14F-4D97-AF65-F5344CB8AC3E}">
        <p14:creationId xmlns:p14="http://schemas.microsoft.com/office/powerpoint/2010/main" val="1976818830"/>
      </p:ext>
    </p:extLst>
  </p:cSld>
  <p:clrMapOvr>
    <a:masterClrMapping/>
  </p:clrMapOvr>
  <mc:AlternateContent xmlns:mc="http://schemas.openxmlformats.org/markup-compatibility/2006" xmlns:p14="http://schemas.microsoft.com/office/powerpoint/2010/main">
    <mc:Choice Requires="p14">
      <p:transition spd="slow" p14:dur="2000" advTm="173200"/>
    </mc:Choice>
    <mc:Fallback xmlns="">
      <p:transition spd="slow" advTm="173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485170"/>
          </a:xfrm>
        </p:spPr>
        <p:txBody>
          <a:bodyPr/>
          <a:lstStyle/>
          <a:p>
            <a:r>
              <a:rPr lang="nl-NL" dirty="0"/>
              <a:t>CAO</a:t>
            </a:r>
          </a:p>
        </p:txBody>
      </p:sp>
      <p:sp>
        <p:nvSpPr>
          <p:cNvPr id="3" name="Ondertitel 2"/>
          <p:cNvSpPr>
            <a:spLocks noGrp="1"/>
          </p:cNvSpPr>
          <p:nvPr>
            <p:ph type="subTitle" idx="1"/>
          </p:nvPr>
        </p:nvSpPr>
        <p:spPr>
          <a:xfrm>
            <a:off x="1371600" y="2204864"/>
            <a:ext cx="6400800" cy="3433936"/>
          </a:xfrm>
        </p:spPr>
        <p:txBody>
          <a:bodyPr/>
          <a:lstStyle/>
          <a:p>
            <a:r>
              <a:rPr lang="nl-NL" dirty="0">
                <a:effectLst>
                  <a:outerShdw blurRad="38100" dist="38100" dir="2700000" algn="tl">
                    <a:srgbClr val="000000">
                      <a:alpha val="43137"/>
                    </a:srgbClr>
                  </a:outerShdw>
                </a:effectLst>
              </a:rPr>
              <a:t>Kan bevoegdheden van een OR uitbreiden</a:t>
            </a:r>
          </a:p>
          <a:p>
            <a:r>
              <a:rPr lang="nl-NL" dirty="0">
                <a:effectLst>
                  <a:outerShdw blurRad="38100" dist="38100" dir="2700000" algn="tl">
                    <a:srgbClr val="000000">
                      <a:alpha val="43137"/>
                    </a:srgbClr>
                  </a:outerShdw>
                </a:effectLst>
              </a:rPr>
              <a:t>Kan bevoegdheden van een OR beperken</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23</a:t>
            </a:fld>
            <a:endParaRPr lang="nl-NL"/>
          </a:p>
        </p:txBody>
      </p:sp>
    </p:spTree>
    <p:custDataLst>
      <p:tags r:id="rId1"/>
    </p:custDataLst>
    <p:extLst>
      <p:ext uri="{BB962C8B-B14F-4D97-AF65-F5344CB8AC3E}">
        <p14:creationId xmlns:p14="http://schemas.microsoft.com/office/powerpoint/2010/main" val="2575650259"/>
      </p:ext>
    </p:extLst>
  </p:cSld>
  <p:clrMapOvr>
    <a:masterClrMapping/>
  </p:clrMapOvr>
  <mc:AlternateContent xmlns:mc="http://schemas.openxmlformats.org/markup-compatibility/2006" xmlns:p14="http://schemas.microsoft.com/office/powerpoint/2010/main">
    <mc:Choice Requires="p14">
      <p:transition spd="slow" p14:dur="2000" advTm="4673"/>
    </mc:Choice>
    <mc:Fallback xmlns="">
      <p:transition spd="slow" advTm="46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1485170"/>
          </a:xfrm>
        </p:spPr>
        <p:txBody>
          <a:bodyPr/>
          <a:lstStyle/>
          <a:p>
            <a:r>
              <a:rPr lang="nl-NL" dirty="0"/>
              <a:t>CAO</a:t>
            </a:r>
          </a:p>
        </p:txBody>
      </p:sp>
      <p:sp>
        <p:nvSpPr>
          <p:cNvPr id="3" name="Ondertitel 2"/>
          <p:cNvSpPr>
            <a:spLocks noGrp="1"/>
          </p:cNvSpPr>
          <p:nvPr>
            <p:ph type="subTitle" idx="1"/>
          </p:nvPr>
        </p:nvSpPr>
        <p:spPr>
          <a:xfrm>
            <a:off x="1371600" y="2204864"/>
            <a:ext cx="6400800" cy="3433936"/>
          </a:xfrm>
        </p:spPr>
        <p:txBody>
          <a:bodyPr/>
          <a:lstStyle/>
          <a:p>
            <a:r>
              <a:rPr lang="nl-NL" dirty="0">
                <a:effectLst>
                  <a:outerShdw blurRad="38100" dist="38100" dir="2700000" algn="tl">
                    <a:srgbClr val="000000">
                      <a:alpha val="43137"/>
                    </a:srgbClr>
                  </a:outerShdw>
                </a:effectLst>
              </a:rPr>
              <a:t>Kan bevoegdheden van een OR beperken</a:t>
            </a:r>
          </a:p>
          <a:p>
            <a:r>
              <a:rPr lang="nl-NL" dirty="0">
                <a:effectLst>
                  <a:outerShdw blurRad="38100" dist="38100" dir="2700000" algn="tl">
                    <a:srgbClr val="000000">
                      <a:alpha val="43137"/>
                    </a:srgbClr>
                  </a:outerShdw>
                </a:effectLst>
              </a:rPr>
              <a:t>Bijvoorbeeld:</a:t>
            </a:r>
          </a:p>
          <a:p>
            <a:r>
              <a:rPr lang="nl-NL" dirty="0">
                <a:effectLst>
                  <a:outerShdw blurRad="38100" dist="38100" dir="2700000" algn="tl">
                    <a:srgbClr val="000000">
                      <a:alpha val="43137"/>
                    </a:srgbClr>
                  </a:outerShdw>
                </a:effectLst>
              </a:rPr>
              <a:t>Pensioen</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24</a:t>
            </a:fld>
            <a:endParaRPr lang="nl-NL"/>
          </a:p>
        </p:txBody>
      </p:sp>
    </p:spTree>
    <p:extLst>
      <p:ext uri="{BB962C8B-B14F-4D97-AF65-F5344CB8AC3E}">
        <p14:creationId xmlns:p14="http://schemas.microsoft.com/office/powerpoint/2010/main" val="3439248925"/>
      </p:ext>
    </p:extLst>
  </p:cSld>
  <p:clrMapOvr>
    <a:masterClrMapping/>
  </p:clrMapOvr>
  <mc:AlternateContent xmlns:mc="http://schemas.openxmlformats.org/markup-compatibility/2006" xmlns:p14="http://schemas.microsoft.com/office/powerpoint/2010/main">
    <mc:Choice Requires="p14">
      <p:transition spd="slow" p14:dur="2000" advTm="20727"/>
    </mc:Choice>
    <mc:Fallback xmlns="">
      <p:transition spd="slow" advTm="2072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fontScale="92500" lnSpcReduction="10000"/>
          </a:bodyPr>
          <a:lstStyle/>
          <a:p>
            <a:r>
              <a:rPr lang="nl-NL" dirty="0">
                <a:effectLst>
                  <a:outerShdw blurRad="38100" dist="38100" dir="2700000" algn="tl">
                    <a:srgbClr val="000000">
                      <a:alpha val="43137"/>
                    </a:srgbClr>
                  </a:outerShdw>
                </a:effectLst>
              </a:rPr>
              <a:t>cao kinderopvang</a:t>
            </a:r>
          </a:p>
          <a:p>
            <a:pPr algn="l"/>
            <a:r>
              <a:rPr lang="nl-NL" sz="1800" dirty="0"/>
              <a:t>Van de bepalingen in de CAO kan noch ten nadele noch ten voordele worden afgeweken, tenzij in een bepaling expliciet is opgenomen dat met instemming van de OR of PVT (of bij het ontbreken ervan het personeel) het mogelijk is om binnen de gestelde kaders afwijkende afspraken te maken.</a:t>
            </a:r>
          </a:p>
          <a:p>
            <a:r>
              <a:rPr lang="nl-NL" sz="1800" dirty="0"/>
              <a:t>Bijvoorbeeld artikel 4.1. Arbeidsduur artikel 9:</a:t>
            </a:r>
          </a:p>
          <a:p>
            <a:r>
              <a:rPr lang="nl-NL" sz="1800" dirty="0"/>
              <a:t>“Het recht van de deeltijdwerknemer op uitbreiding van zijn arbeidsovereenkomst kan op grond van bedrijfseconomische, -organisatorische, of -sociale redenen alleen worden ingeperkt doordat de werkgever met instemming van de OR of PVT (of bij het ontbreken hiervan het personeel) (conform artikel 27 WOR) in een regeling beperkingen en/of afwijkingsmogelijkheden ten aanzien van het uitbreidingsrecht vastlegt.” </a:t>
            </a:r>
            <a:endParaRPr lang="nl-NL" sz="1800"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25</a:t>
            </a:fld>
            <a:endParaRPr lang="nl-NL"/>
          </a:p>
        </p:txBody>
      </p:sp>
    </p:spTree>
    <p:custDataLst>
      <p:tags r:id="rId1"/>
    </p:custDataLst>
    <p:extLst>
      <p:ext uri="{BB962C8B-B14F-4D97-AF65-F5344CB8AC3E}">
        <p14:creationId xmlns:p14="http://schemas.microsoft.com/office/powerpoint/2010/main" val="1550674960"/>
      </p:ext>
    </p:extLst>
  </p:cSld>
  <p:clrMapOvr>
    <a:masterClrMapping/>
  </p:clrMapOvr>
  <mc:AlternateContent xmlns:mc="http://schemas.openxmlformats.org/markup-compatibility/2006" xmlns:p14="http://schemas.microsoft.com/office/powerpoint/2010/main">
    <mc:Choice Requires="p14">
      <p:transition spd="slow" p14:dur="2000" advTm="133008"/>
    </mc:Choice>
    <mc:Fallback xmlns="">
      <p:transition spd="slow" advTm="133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fontScale="92500" lnSpcReduction="20000"/>
          </a:bodyPr>
          <a:lstStyle/>
          <a:p>
            <a:r>
              <a:rPr lang="nl-NL" dirty="0">
                <a:effectLst>
                  <a:outerShdw blurRad="38100" dist="38100" dir="2700000" algn="tl">
                    <a:srgbClr val="000000">
                      <a:alpha val="43137"/>
                    </a:srgbClr>
                  </a:outerShdw>
                </a:effectLst>
              </a:rPr>
              <a:t>Cao ziekenhuizen</a:t>
            </a:r>
          </a:p>
          <a:p>
            <a:r>
              <a:rPr lang="nl-NL" dirty="0"/>
              <a:t>Artikel 3.2.3. Werknemersklachtenregeling</a:t>
            </a:r>
          </a:p>
          <a:p>
            <a:r>
              <a:rPr lang="nl-NL" dirty="0"/>
              <a:t>1. De werkgever stelt een werknemersklachtencommissie in.</a:t>
            </a:r>
          </a:p>
          <a:p>
            <a:r>
              <a:rPr lang="nl-NL" dirty="0"/>
              <a:t/>
            </a:r>
            <a:br>
              <a:rPr lang="nl-NL" dirty="0"/>
            </a:br>
            <a:r>
              <a:rPr lang="nl-NL" dirty="0"/>
              <a:t>2. In overleg met de ondernemingsraad wordt een algemene klachtenregeling en een regeling ongewenst gedrag vastgesteld.</a:t>
            </a:r>
          </a:p>
          <a:p>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26</a:t>
            </a:fld>
            <a:endParaRPr lang="nl-NL"/>
          </a:p>
        </p:txBody>
      </p:sp>
    </p:spTree>
    <p:custDataLst>
      <p:tags r:id="rId1"/>
    </p:custDataLst>
    <p:extLst>
      <p:ext uri="{BB962C8B-B14F-4D97-AF65-F5344CB8AC3E}">
        <p14:creationId xmlns:p14="http://schemas.microsoft.com/office/powerpoint/2010/main" val="2071004378"/>
      </p:ext>
    </p:extLst>
  </p:cSld>
  <p:clrMapOvr>
    <a:masterClrMapping/>
  </p:clrMapOvr>
  <mc:AlternateContent xmlns:mc="http://schemas.openxmlformats.org/markup-compatibility/2006" xmlns:p14="http://schemas.microsoft.com/office/powerpoint/2010/main">
    <mc:Choice Requires="p14">
      <p:transition spd="slow" p14:dur="2000" advTm="55334"/>
    </mc:Choice>
    <mc:Fallback xmlns="">
      <p:transition spd="slow" advTm="55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fontScale="70000" lnSpcReduction="20000"/>
          </a:bodyPr>
          <a:lstStyle/>
          <a:p>
            <a:r>
              <a:rPr lang="nl-NL" dirty="0">
                <a:effectLst>
                  <a:outerShdw blurRad="38100" dist="38100" dir="2700000" algn="tl">
                    <a:srgbClr val="000000">
                      <a:alpha val="43137"/>
                    </a:srgbClr>
                  </a:outerShdw>
                </a:effectLst>
              </a:rPr>
              <a:t>Cao ziekenhuizen</a:t>
            </a:r>
          </a:p>
          <a:p>
            <a:r>
              <a:rPr lang="nl-NL" dirty="0"/>
              <a:t>Artikel 3.2.7. Voortschrijdend plan Sociaal Beleid</a:t>
            </a:r>
          </a:p>
          <a:p>
            <a:r>
              <a:rPr lang="nl-NL" dirty="0"/>
              <a:t>1. De werkgever geeft uitwerking aan het sociaal beleid, zoals dit als wenselijk beleid staat omschreven in het </a:t>
            </a:r>
            <a:r>
              <a:rPr lang="nl-NL" dirty="0">
                <a:hlinkClick r:id="rId4"/>
              </a:rPr>
              <a:t>Statuut Sociaal Beleid</a:t>
            </a:r>
            <a:r>
              <a:rPr lang="nl-NL" dirty="0"/>
              <a:t>.</a:t>
            </a:r>
          </a:p>
          <a:p>
            <a:r>
              <a:rPr lang="nl-NL" dirty="0"/>
              <a:t/>
            </a:r>
            <a:br>
              <a:rPr lang="nl-NL" dirty="0"/>
            </a:br>
            <a:r>
              <a:rPr lang="nl-NL" dirty="0"/>
              <a:t>2. De werkgever stelt jaarlijks, in overleg met de ondernemingsraad, een voortschrijdend plan op. Hierin is aangegeven welke onderdelen van dat sociaal beleid in de eerstkomende jaren in uitvoering zullen worden genomen.</a:t>
            </a:r>
            <a:br>
              <a:rPr lang="nl-NL" dirty="0"/>
            </a:br>
            <a:endParaRPr lang="nl-NL" dirty="0"/>
          </a:p>
          <a:p>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27</a:t>
            </a:fld>
            <a:endParaRPr lang="nl-NL"/>
          </a:p>
        </p:txBody>
      </p:sp>
    </p:spTree>
    <p:custDataLst>
      <p:tags r:id="rId1"/>
    </p:custDataLst>
    <p:extLst>
      <p:ext uri="{BB962C8B-B14F-4D97-AF65-F5344CB8AC3E}">
        <p14:creationId xmlns:p14="http://schemas.microsoft.com/office/powerpoint/2010/main" val="3618498548"/>
      </p:ext>
    </p:extLst>
  </p:cSld>
  <p:clrMapOvr>
    <a:masterClrMapping/>
  </p:clrMapOvr>
  <mc:AlternateContent xmlns:mc="http://schemas.openxmlformats.org/markup-compatibility/2006" xmlns:p14="http://schemas.microsoft.com/office/powerpoint/2010/main">
    <mc:Choice Requires="p14">
      <p:transition spd="slow" p14:dur="2000" advTm="92775"/>
    </mc:Choice>
    <mc:Fallback xmlns="">
      <p:transition spd="slow" advTm="92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a:bodyPr>
          <a:lstStyle/>
          <a:p>
            <a:r>
              <a:rPr lang="nl-NL" dirty="0">
                <a:effectLst>
                  <a:outerShdw blurRad="38100" dist="38100" dir="2700000" algn="tl">
                    <a:srgbClr val="000000">
                      <a:alpha val="43137"/>
                    </a:srgbClr>
                  </a:outerShdw>
                </a:effectLst>
              </a:rPr>
              <a:t>Cao ziekenhuizen</a:t>
            </a:r>
          </a:p>
          <a:p>
            <a:r>
              <a:rPr lang="nl-NL" dirty="0"/>
              <a:t>3. Ten minste eenmaal per jaar overlegt de werkgever met de ondernemingsraad over het gebruik van oproepcontracten.</a:t>
            </a:r>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28</a:t>
            </a:fld>
            <a:endParaRPr lang="nl-NL"/>
          </a:p>
        </p:txBody>
      </p:sp>
    </p:spTree>
    <p:custDataLst>
      <p:tags r:id="rId1"/>
    </p:custDataLst>
    <p:extLst>
      <p:ext uri="{BB962C8B-B14F-4D97-AF65-F5344CB8AC3E}">
        <p14:creationId xmlns:p14="http://schemas.microsoft.com/office/powerpoint/2010/main" val="3880862493"/>
      </p:ext>
    </p:extLst>
  </p:cSld>
  <p:clrMapOvr>
    <a:masterClrMapping/>
  </p:clrMapOvr>
  <mc:AlternateContent xmlns:mc="http://schemas.openxmlformats.org/markup-compatibility/2006" xmlns:p14="http://schemas.microsoft.com/office/powerpoint/2010/main">
    <mc:Choice Requires="p14">
      <p:transition spd="slow" p14:dur="2000" advTm="88801"/>
    </mc:Choice>
    <mc:Fallback xmlns="">
      <p:transition spd="slow" advTm="88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a:bodyPr>
          <a:lstStyle/>
          <a:p>
            <a:r>
              <a:rPr lang="nl-NL" dirty="0">
                <a:effectLst>
                  <a:outerShdw blurRad="38100" dist="38100" dir="2700000" algn="tl">
                    <a:srgbClr val="000000">
                      <a:alpha val="43137"/>
                    </a:srgbClr>
                  </a:outerShdw>
                </a:effectLst>
              </a:rPr>
              <a:t>cao VVT(Thuiszorg)</a:t>
            </a:r>
          </a:p>
          <a:p>
            <a:r>
              <a:rPr lang="nl-NL" dirty="0"/>
              <a:t>In 2017 maken werkgever en Ondernemingsraad concreet een plan van aanpak om het verzuim terug te dringen waarbij ook de oorzaken van het verzuim in kaart worden gebracht.</a:t>
            </a:r>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29</a:t>
            </a:fld>
            <a:endParaRPr lang="nl-NL"/>
          </a:p>
        </p:txBody>
      </p:sp>
    </p:spTree>
    <p:custDataLst>
      <p:tags r:id="rId1"/>
    </p:custDataLst>
    <p:extLst>
      <p:ext uri="{BB962C8B-B14F-4D97-AF65-F5344CB8AC3E}">
        <p14:creationId xmlns:p14="http://schemas.microsoft.com/office/powerpoint/2010/main" val="2928988985"/>
      </p:ext>
    </p:extLst>
  </p:cSld>
  <p:clrMapOvr>
    <a:masterClrMapping/>
  </p:clrMapOvr>
  <mc:AlternateContent xmlns:mc="http://schemas.openxmlformats.org/markup-compatibility/2006" xmlns:p14="http://schemas.microsoft.com/office/powerpoint/2010/main">
    <mc:Choice Requires="p14">
      <p:transition spd="slow" p14:dur="2000" advTm="36088"/>
    </mc:Choice>
    <mc:Fallback xmlns="">
      <p:transition spd="slow" advTm="36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575678"/>
            <a:ext cx="7883636" cy="1053122"/>
          </a:xfrm>
        </p:spPr>
        <p:txBody>
          <a:bodyPr>
            <a:normAutofit/>
          </a:bodyPr>
          <a:lstStyle/>
          <a:p>
            <a:r>
              <a:rPr lang="nl-NL" sz="4000" dirty="0"/>
              <a:t>PEILING</a:t>
            </a:r>
          </a:p>
        </p:txBody>
      </p:sp>
      <p:sp>
        <p:nvSpPr>
          <p:cNvPr id="3" name="Ondertitel 2"/>
          <p:cNvSpPr>
            <a:spLocks noGrp="1"/>
          </p:cNvSpPr>
          <p:nvPr>
            <p:ph type="subTitle" idx="1"/>
          </p:nvPr>
        </p:nvSpPr>
        <p:spPr>
          <a:xfrm>
            <a:off x="1835696" y="2201777"/>
            <a:ext cx="6400800" cy="3433936"/>
          </a:xfrm>
        </p:spPr>
        <p:txBody>
          <a:bodyPr/>
          <a:lstStyle/>
          <a:p>
            <a:pPr marL="514350" indent="-514350" algn="l">
              <a:buAutoNum type="arabicParenR"/>
            </a:pPr>
            <a:r>
              <a:rPr lang="nl-NL" sz="2400" dirty="0">
                <a:effectLst>
                  <a:outerShdw blurRad="38100" dist="38100" dir="2700000" algn="tl">
                    <a:srgbClr val="000000">
                      <a:alpha val="43137"/>
                    </a:srgbClr>
                  </a:outerShdw>
                </a:effectLst>
                <a:latin typeface="Arial Nova" panose="020B0504020202020204" pitchFamily="34" charset="0"/>
              </a:rPr>
              <a:t>Wij hebben als O.R. tijd genoeg</a:t>
            </a:r>
          </a:p>
          <a:p>
            <a:pPr marL="514350" indent="-514350" algn="l">
              <a:buAutoNum type="arabicParenR"/>
            </a:pPr>
            <a:r>
              <a:rPr lang="nl-NL" sz="2400" dirty="0">
                <a:effectLst>
                  <a:outerShdw blurRad="38100" dist="38100" dir="2700000" algn="tl">
                    <a:srgbClr val="000000">
                      <a:alpha val="43137"/>
                    </a:srgbClr>
                  </a:outerShdw>
                </a:effectLst>
                <a:latin typeface="Arial Nova" panose="020B0504020202020204" pitchFamily="34" charset="0"/>
              </a:rPr>
              <a:t>Wij komen als O.R. tijd tekort</a:t>
            </a:r>
          </a:p>
          <a:p>
            <a:pPr marL="514350" indent="-514350">
              <a:buAutoNum type="arabicParenR"/>
            </a:pPr>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a:t>
            </a:fld>
            <a:endParaRPr lang="nl-NL"/>
          </a:p>
        </p:txBody>
      </p:sp>
    </p:spTree>
    <p:extLst>
      <p:ext uri="{BB962C8B-B14F-4D97-AF65-F5344CB8AC3E}">
        <p14:creationId xmlns:p14="http://schemas.microsoft.com/office/powerpoint/2010/main" val="2776679270"/>
      </p:ext>
    </p:extLst>
  </p:cSld>
  <p:clrMapOvr>
    <a:masterClrMapping/>
  </p:clrMapOvr>
  <mc:AlternateContent xmlns:mc="http://schemas.openxmlformats.org/markup-compatibility/2006" xmlns:p14="http://schemas.microsoft.com/office/powerpoint/2010/main">
    <mc:Choice Requires="p14">
      <p:transition spd="slow" p14:dur="2000" advTm="709"/>
    </mc:Choice>
    <mc:Fallback xmlns="">
      <p:transition spd="slow" advTm="70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fontScale="62500" lnSpcReduction="20000"/>
          </a:bodyPr>
          <a:lstStyle/>
          <a:p>
            <a:r>
              <a:rPr lang="nl-NL" dirty="0">
                <a:effectLst>
                  <a:outerShdw blurRad="38100" dist="38100" dir="2700000" algn="tl">
                    <a:srgbClr val="000000">
                      <a:alpha val="43137"/>
                    </a:srgbClr>
                  </a:outerShdw>
                </a:effectLst>
              </a:rPr>
              <a:t>cao Akzo Nobel</a:t>
            </a:r>
          </a:p>
          <a:p>
            <a:r>
              <a:rPr lang="nl-NL" dirty="0"/>
              <a:t>De werkgever informeert ten minste eenmaal per jaar de Ondernemingsraad over het aantal gevoerde gesprekken, per afdeling en functieniveau.</a:t>
            </a:r>
          </a:p>
          <a:p>
            <a:r>
              <a:rPr lang="nl-NL" dirty="0"/>
              <a:t>Wanneer de werkgever gebruik maakt van ingeleende arbeidskrachten, waarvoor op grond van het gestelde in 5.3. voorafgaand overleg met de ondernemingsraad vereist is, zal daarover ook periodiek nadere informatie worden verstrekt aan de ondernemingsraad. Hierbij zal de werkgever de ondernemingsraad inlichten over: - naam en adres van de uitlener(s), - aard en geschatte duur van de werkzaamheden, - het aantal ingeleende arbeidskrachten, - de arbeidsvoorwaarden van de ingeleende arbeidskrachten. </a:t>
            </a:r>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30</a:t>
            </a:fld>
            <a:endParaRPr lang="nl-NL"/>
          </a:p>
        </p:txBody>
      </p:sp>
    </p:spTree>
    <p:custDataLst>
      <p:tags r:id="rId1"/>
    </p:custDataLst>
    <p:extLst>
      <p:ext uri="{BB962C8B-B14F-4D97-AF65-F5344CB8AC3E}">
        <p14:creationId xmlns:p14="http://schemas.microsoft.com/office/powerpoint/2010/main" val="2230717599"/>
      </p:ext>
    </p:extLst>
  </p:cSld>
  <p:clrMapOvr>
    <a:masterClrMapping/>
  </p:clrMapOvr>
  <mc:AlternateContent xmlns:mc="http://schemas.openxmlformats.org/markup-compatibility/2006" xmlns:p14="http://schemas.microsoft.com/office/powerpoint/2010/main">
    <mc:Choice Requires="p14">
      <p:transition spd="slow" p14:dur="2000" advTm="52121"/>
    </mc:Choice>
    <mc:Fallback xmlns="">
      <p:transition spd="slow" advTm="52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755576" y="2204864"/>
            <a:ext cx="7488832" cy="3433936"/>
          </a:xfrm>
        </p:spPr>
        <p:txBody>
          <a:bodyPr>
            <a:normAutofit fontScale="70000" lnSpcReduction="20000"/>
          </a:bodyPr>
          <a:lstStyle/>
          <a:p>
            <a:r>
              <a:rPr lang="nl-NL" dirty="0">
                <a:effectLst>
                  <a:outerShdw blurRad="38100" dist="38100" dir="2700000" algn="tl">
                    <a:srgbClr val="000000">
                      <a:alpha val="43137"/>
                    </a:srgbClr>
                  </a:outerShdw>
                </a:effectLst>
              </a:rPr>
              <a:t>cao Bouw</a:t>
            </a:r>
          </a:p>
          <a:p>
            <a:r>
              <a:rPr lang="nl-NL" dirty="0"/>
              <a:t>In een onderneming met een ondernemingsraad kan een van deze cao afwijkende regeling overeengekomen worden indien en </a:t>
            </a:r>
            <a:r>
              <a:rPr lang="nl-NL" dirty="0" err="1"/>
              <a:t>voorzover</a:t>
            </a:r>
            <a:r>
              <a:rPr lang="nl-NL" dirty="0"/>
              <a:t> in deze cao de gelegenheid wordt geboden. In dit geval gelden, naast de bepalingen vastgelegd in de Wet op de Ondernemingsraden (WOR) de volgende bepalingen. 1. De werkgever dient met de ondernemingsraad overeenstemming te bereiken over de afwijkende regeling/bepaling. De afwijkende regeling/bepaling dient per saldo minimaal gelijkwaardig te zijn aan de regeling/bepaling van deze cao, met uitzondering van artikel 70a lid 3. Indien geen overeenstemming wordt bereikt, geldt de regeling/bepaling van deze cao.</a:t>
            </a:r>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31</a:t>
            </a:fld>
            <a:endParaRPr lang="nl-NL"/>
          </a:p>
        </p:txBody>
      </p:sp>
    </p:spTree>
    <p:custDataLst>
      <p:tags r:id="rId1"/>
    </p:custDataLst>
    <p:extLst>
      <p:ext uri="{BB962C8B-B14F-4D97-AF65-F5344CB8AC3E}">
        <p14:creationId xmlns:p14="http://schemas.microsoft.com/office/powerpoint/2010/main" val="2770322812"/>
      </p:ext>
    </p:extLst>
  </p:cSld>
  <p:clrMapOvr>
    <a:masterClrMapping/>
  </p:clrMapOvr>
  <mc:AlternateContent xmlns:mc="http://schemas.openxmlformats.org/markup-compatibility/2006" xmlns:p14="http://schemas.microsoft.com/office/powerpoint/2010/main">
    <mc:Choice Requires="p14">
      <p:transition spd="slow" p14:dur="2000" advTm="77204"/>
    </mc:Choice>
    <mc:Fallback xmlns="">
      <p:transition spd="slow" advTm="77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575678"/>
            <a:ext cx="8417228" cy="765090"/>
          </a:xfrm>
        </p:spPr>
        <p:txBody>
          <a:bodyPr/>
          <a:lstStyle/>
          <a:p>
            <a:r>
              <a:rPr lang="nl-NL" dirty="0"/>
              <a:t>Meer Taken OR door CAO</a:t>
            </a:r>
          </a:p>
        </p:txBody>
      </p:sp>
      <p:sp>
        <p:nvSpPr>
          <p:cNvPr id="3" name="Ondertitel 2"/>
          <p:cNvSpPr>
            <a:spLocks noGrp="1"/>
          </p:cNvSpPr>
          <p:nvPr>
            <p:ph type="subTitle" idx="1"/>
          </p:nvPr>
        </p:nvSpPr>
        <p:spPr>
          <a:xfrm>
            <a:off x="251520" y="1412776"/>
            <a:ext cx="7992888" cy="4824536"/>
          </a:xfrm>
        </p:spPr>
        <p:txBody>
          <a:bodyPr>
            <a:normAutofit fontScale="32500" lnSpcReduction="20000"/>
          </a:bodyPr>
          <a:lstStyle/>
          <a:p>
            <a:r>
              <a:rPr lang="nl-NL" sz="6200" b="1" dirty="0">
                <a:effectLst>
                  <a:outerShdw blurRad="38100" dist="38100" dir="2700000" algn="tl">
                    <a:srgbClr val="000000">
                      <a:alpha val="43137"/>
                    </a:srgbClr>
                  </a:outerShdw>
                </a:effectLst>
              </a:rPr>
              <a:t>Cao gemeenten</a:t>
            </a:r>
          </a:p>
          <a:p>
            <a:r>
              <a:rPr lang="nl-NL" sz="4000" b="1" dirty="0"/>
              <a:t>Artikel 2:7a</a:t>
            </a:r>
            <a:endParaRPr lang="nl-NL" sz="4000" dirty="0"/>
          </a:p>
          <a:p>
            <a:r>
              <a:rPr lang="nl-NL" sz="4900" b="1" dirty="0"/>
              <a:t>Op verzoek van het college kan de arbeidsduur van een ambtenaar die is aangesteld voor een formele arbeidsduur van 36 uur per week, worden verruimd naar maximaal 40 uur per week.</a:t>
            </a:r>
            <a:endParaRPr lang="nl-NL" sz="4900" dirty="0"/>
          </a:p>
          <a:p>
            <a:r>
              <a:rPr lang="nl-NL" sz="4900" b="1" dirty="0"/>
              <a:t>Bij een verruiming van de arbeidsduur geldt dat:</a:t>
            </a:r>
            <a:endParaRPr lang="nl-NL" sz="4900" dirty="0"/>
          </a:p>
          <a:p>
            <a:pPr lvl="1"/>
            <a:r>
              <a:rPr lang="nl-NL" sz="4300" b="1" dirty="0"/>
              <a:t>- de verruiming van de arbeidsduur plaatsvindt gedurende een vooraf te bepalen periode;</a:t>
            </a:r>
            <a:endParaRPr lang="nl-NL" sz="4300" dirty="0"/>
          </a:p>
          <a:p>
            <a:pPr lvl="1"/>
            <a:r>
              <a:rPr lang="nl-NL" sz="4300" b="1" dirty="0"/>
              <a:t>- het salaris evenredig wordt verhoogd;</a:t>
            </a:r>
            <a:endParaRPr lang="nl-NL" sz="4300" dirty="0"/>
          </a:p>
          <a:p>
            <a:pPr lvl="1"/>
            <a:r>
              <a:rPr lang="nl-NL" sz="4300" b="1" dirty="0"/>
              <a:t>- de vakantieduur evenredig wordt verhoogd;</a:t>
            </a:r>
            <a:endParaRPr lang="nl-NL" sz="4300" dirty="0"/>
          </a:p>
          <a:p>
            <a:pPr lvl="1"/>
            <a:r>
              <a:rPr lang="nl-NL" sz="4300" b="1" dirty="0"/>
              <a:t>- de pensioenopbouw evenredig wordt verhoogd;</a:t>
            </a:r>
            <a:endParaRPr lang="nl-NL" sz="4300" dirty="0"/>
          </a:p>
          <a:p>
            <a:pPr lvl="1"/>
            <a:r>
              <a:rPr lang="nl-NL" sz="4300" b="1" dirty="0"/>
              <a:t>- het  IKB, bedoeld in artikel 3:28 lid 2, onderdeel a evenredig wordt verhoogd;</a:t>
            </a:r>
            <a:endParaRPr lang="nl-NL" sz="4300" dirty="0"/>
          </a:p>
          <a:p>
            <a:pPr lvl="1"/>
            <a:r>
              <a:rPr lang="nl-NL" sz="4300" b="1" dirty="0"/>
              <a:t>- het IKB, bedoeld in artikel 3:28 lid 2, onderdeel b evenredig wordt verhoogd;</a:t>
            </a:r>
            <a:endParaRPr lang="nl-NL" sz="4300" dirty="0"/>
          </a:p>
          <a:p>
            <a:pPr lvl="1"/>
            <a:r>
              <a:rPr lang="nl-NL" sz="4300" b="1" dirty="0"/>
              <a:t>- instemming van de ambtenaar is vereist;</a:t>
            </a:r>
            <a:endParaRPr lang="nl-NL" sz="4300" dirty="0"/>
          </a:p>
          <a:p>
            <a:pPr marL="914400" lvl="1" indent="-457200">
              <a:buFontTx/>
              <a:buChar char="-"/>
            </a:pPr>
            <a:r>
              <a:rPr lang="nl-NL" sz="4300" b="1" dirty="0"/>
              <a:t>de verkoop van vakantie uren op grond van artikel 3:36 voor de duur van de verruiming niet is toegestaan.</a:t>
            </a:r>
          </a:p>
          <a:p>
            <a:pPr marL="914400" lvl="1" indent="-457200">
              <a:buFontTx/>
              <a:buChar char="-"/>
            </a:pPr>
            <a:endParaRPr lang="nl-NL" sz="3500" dirty="0"/>
          </a:p>
          <a:p>
            <a:r>
              <a:rPr lang="nl-NL" sz="5500" b="1" dirty="0"/>
              <a:t>Wanneer dit artikel wordt toegepast, meldt het college dit vooraf aan de OR.</a:t>
            </a:r>
            <a:endParaRPr lang="nl-NL" sz="5500" dirty="0"/>
          </a:p>
          <a:p>
            <a:r>
              <a:rPr lang="nl-NL" sz="5500" b="1" dirty="0"/>
              <a:t>Het college rapporteert jaarlijks in het sociaal jaarverslag over het gebruik van de uitbreidingsmogelijkheid van de arbeidsduur naar maximaal 40 uur. Deze rapportage wordt   ter bespreking voorgelegd aan de OR.</a:t>
            </a:r>
            <a:endParaRPr lang="nl-NL" sz="5500" dirty="0"/>
          </a:p>
          <a:p>
            <a:endParaRPr lang="nl-NL" dirty="0">
              <a:effectLst>
                <a:outerShdw blurRad="38100" dist="38100" dir="2700000" algn="tl">
                  <a:srgbClr val="000000">
                    <a:alpha val="43137"/>
                  </a:srgbClr>
                </a:outerShdw>
              </a:effectLst>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32</a:t>
            </a:fld>
            <a:endParaRPr lang="nl-NL"/>
          </a:p>
        </p:txBody>
      </p:sp>
    </p:spTree>
    <p:custDataLst>
      <p:tags r:id="rId1"/>
    </p:custDataLst>
    <p:extLst>
      <p:ext uri="{BB962C8B-B14F-4D97-AF65-F5344CB8AC3E}">
        <p14:creationId xmlns:p14="http://schemas.microsoft.com/office/powerpoint/2010/main" val="3241324379"/>
      </p:ext>
    </p:extLst>
  </p:cSld>
  <p:clrMapOvr>
    <a:masterClrMapping/>
  </p:clrMapOvr>
  <mc:AlternateContent xmlns:mc="http://schemas.openxmlformats.org/markup-compatibility/2006" xmlns:p14="http://schemas.microsoft.com/office/powerpoint/2010/main">
    <mc:Choice Requires="p14">
      <p:transition spd="slow" p14:dur="2000" advTm="119769"/>
    </mc:Choice>
    <mc:Fallback xmlns="">
      <p:transition spd="slow" advTm="119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982948" cy="1269146"/>
          </a:xfrm>
        </p:spPr>
        <p:txBody>
          <a:bodyPr/>
          <a:lstStyle/>
          <a:p>
            <a:r>
              <a:rPr lang="nl-NL" dirty="0"/>
              <a:t>Meer Taken OR door CAO</a:t>
            </a:r>
          </a:p>
        </p:txBody>
      </p:sp>
      <p:sp>
        <p:nvSpPr>
          <p:cNvPr id="3" name="Ondertitel 2"/>
          <p:cNvSpPr>
            <a:spLocks noGrp="1"/>
          </p:cNvSpPr>
          <p:nvPr>
            <p:ph type="subTitle" idx="1"/>
          </p:nvPr>
        </p:nvSpPr>
        <p:spPr>
          <a:xfrm>
            <a:off x="457200" y="2204864"/>
            <a:ext cx="7787208" cy="3433936"/>
          </a:xfrm>
        </p:spPr>
        <p:txBody>
          <a:bodyPr>
            <a:normAutofit/>
          </a:bodyPr>
          <a:lstStyle/>
          <a:p>
            <a:r>
              <a:rPr lang="nl-NL" dirty="0">
                <a:effectLst>
                  <a:outerShdw blurRad="38100" dist="38100" dir="2700000" algn="tl">
                    <a:srgbClr val="000000">
                      <a:alpha val="43137"/>
                    </a:srgbClr>
                  </a:outerShdw>
                </a:effectLst>
              </a:rPr>
              <a:t>Cao (CAR-UWO) gemeenten</a:t>
            </a:r>
          </a:p>
          <a:p>
            <a:endParaRPr lang="nl-NL" dirty="0">
              <a:effectLst>
                <a:outerShdw blurRad="38100" dist="38100" dir="2700000" algn="tl">
                  <a:srgbClr val="000000">
                    <a:alpha val="43137"/>
                  </a:srgbClr>
                </a:outerShdw>
              </a:effectLst>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33</a:t>
            </a:fld>
            <a:endParaRPr lang="nl-NL"/>
          </a:p>
        </p:txBody>
      </p:sp>
      <p:sp>
        <p:nvSpPr>
          <p:cNvPr id="11" name="Rectangle 1"/>
          <p:cNvSpPr>
            <a:spLocks noChangeArrowheads="1"/>
          </p:cNvSpPr>
          <p:nvPr/>
        </p:nvSpPr>
        <p:spPr bwMode="auto">
          <a:xfrm>
            <a:off x="469249" y="2588490"/>
            <a:ext cx="793717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Het college en de OR evalueren jaarlijks de regels en afspraken over de werktijden in de organisatie. De OR heeft de bevoegdheid om verbetervoorstellen in te dienen, waarvan het college alleen gemotiveerd kan afwijken.</a:t>
            </a:r>
            <a:endParaRPr kumimoji="0" lang="nl-NL" altLang="nl-NL"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762" y="4347801"/>
            <a:ext cx="2232248" cy="1951517"/>
          </a:xfrm>
          <a:prstGeom prst="rect">
            <a:avLst/>
          </a:prstGeom>
        </p:spPr>
      </p:pic>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spTree>
    <p:extLst>
      <p:ext uri="{BB962C8B-B14F-4D97-AF65-F5344CB8AC3E}">
        <p14:creationId xmlns:p14="http://schemas.microsoft.com/office/powerpoint/2010/main" val="3509262456"/>
      </p:ext>
    </p:extLst>
  </p:cSld>
  <p:clrMapOvr>
    <a:masterClrMapping/>
  </p:clrMapOvr>
  <mc:AlternateContent xmlns:mc="http://schemas.openxmlformats.org/markup-compatibility/2006" xmlns:p14="http://schemas.microsoft.com/office/powerpoint/2010/main">
    <mc:Choice Requires="p14">
      <p:transition spd="slow" p14:dur="2000" advTm="43690"/>
    </mc:Choice>
    <mc:Fallback xmlns="">
      <p:transition spd="slow" advTm="4369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9410" y="575678"/>
            <a:ext cx="8229600" cy="852666"/>
          </a:xfrm>
        </p:spPr>
        <p:txBody>
          <a:bodyPr/>
          <a:lstStyle/>
          <a:p>
            <a:r>
              <a:rPr lang="nl-NL" dirty="0"/>
              <a:t>CAO</a:t>
            </a:r>
          </a:p>
        </p:txBody>
      </p:sp>
      <p:sp>
        <p:nvSpPr>
          <p:cNvPr id="3" name="Tijdelijke aanduiding voor inhoud 2"/>
          <p:cNvSpPr>
            <a:spLocks noGrp="1"/>
          </p:cNvSpPr>
          <p:nvPr>
            <p:ph idx="1"/>
          </p:nvPr>
        </p:nvSpPr>
        <p:spPr/>
        <p:txBody>
          <a:bodyPr/>
          <a:lstStyle/>
          <a:p>
            <a:pPr marL="0" indent="0">
              <a:buNone/>
            </a:pPr>
            <a:r>
              <a:rPr lang="nl-NL" dirty="0"/>
              <a:t>Wat is er aan de hand?</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308304" cy="572977"/>
          </a:xfrm>
          <a:prstGeom prst="rect">
            <a:avLst/>
          </a:prstGeom>
        </p:spPr>
      </p:pic>
      <p:sp>
        <p:nvSpPr>
          <p:cNvPr id="7" name="Rechthoek 6"/>
          <p:cNvSpPr/>
          <p:nvPr/>
        </p:nvSpPr>
        <p:spPr>
          <a:xfrm>
            <a:off x="2338343" y="6308725"/>
            <a:ext cx="3033972" cy="276999"/>
          </a:xfrm>
          <a:prstGeom prst="rect">
            <a:avLst/>
          </a:prstGeom>
        </p:spPr>
        <p:txBody>
          <a:bodyPr wrap="none">
            <a:spAutoFit/>
          </a:bodyPr>
          <a:lstStyle/>
          <a:p>
            <a:r>
              <a:rPr lang="nl-NL" sz="1200" dirty="0"/>
              <a:t>mr. R.M.J. van Zijp, Merlijn Medezeggenschap</a:t>
            </a:r>
          </a:p>
        </p:txBody>
      </p:sp>
      <p:sp>
        <p:nvSpPr>
          <p:cNvPr id="8" name="Rechthoek 7"/>
          <p:cNvSpPr/>
          <p:nvPr/>
        </p:nvSpPr>
        <p:spPr>
          <a:xfrm>
            <a:off x="469410" y="2420034"/>
            <a:ext cx="7126926" cy="3877985"/>
          </a:xfrm>
          <a:prstGeom prst="rect">
            <a:avLst/>
          </a:prstGeom>
        </p:spPr>
        <p:txBody>
          <a:bodyPr wrap="square">
            <a:spAutoFit/>
          </a:bodyPr>
          <a:lstStyle/>
          <a:p>
            <a:pPr marL="285750" indent="-285750">
              <a:buFont typeface="Arial" panose="020B0604020202020204" pitchFamily="34" charset="0"/>
              <a:buChar char="•"/>
            </a:pPr>
            <a:r>
              <a:rPr lang="nl-NL" sz="2400" dirty="0">
                <a:latin typeface="Arial Nova" panose="020B0504020202020204" pitchFamily="34" charset="0"/>
              </a:rPr>
              <a:t>Steeds meer arbeidsvoorwaarden moeten decentraal geregeld worden</a:t>
            </a:r>
          </a:p>
          <a:p>
            <a:pPr marL="285750" indent="-285750">
              <a:buFont typeface="Arial" panose="020B0604020202020204" pitchFamily="34" charset="0"/>
              <a:buChar char="•"/>
            </a:pPr>
            <a:r>
              <a:rPr lang="nl-NL" sz="2400" dirty="0">
                <a:latin typeface="Arial Nova" panose="020B0504020202020204" pitchFamily="34" charset="0"/>
              </a:rPr>
              <a:t>Meer maatwerk voor mens en organisatie</a:t>
            </a:r>
          </a:p>
          <a:p>
            <a:pPr marL="285750" indent="-285750">
              <a:buFont typeface="Arial" panose="020B0604020202020204" pitchFamily="34" charset="0"/>
              <a:buChar char="•"/>
            </a:pPr>
            <a:r>
              <a:rPr lang="nl-NL" sz="2400" dirty="0">
                <a:latin typeface="Arial Nova" panose="020B0504020202020204" pitchFamily="34" charset="0"/>
              </a:rPr>
              <a:t>Dus rol voor zowel werkgevers als medezeggenschap wordt groter</a:t>
            </a:r>
          </a:p>
          <a:p>
            <a:pPr marL="285750" indent="-285750">
              <a:buFont typeface="Arial" panose="020B0604020202020204" pitchFamily="34" charset="0"/>
              <a:buChar char="•"/>
            </a:pPr>
            <a:r>
              <a:rPr lang="nl-NL" sz="2400" dirty="0">
                <a:latin typeface="Arial Nova" panose="020B0504020202020204" pitchFamily="34" charset="0"/>
              </a:rPr>
              <a:t>U moet dus aan de slag om samen met uw bestuurder een agenda te maken voor de toekomst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10" name="Tijdelijke aanduiding voor voettekst 9"/>
          <p:cNvSpPr>
            <a:spLocks noGrp="1"/>
          </p:cNvSpPr>
          <p:nvPr>
            <p:ph type="ftr" sz="quarter" idx="11"/>
          </p:nvPr>
        </p:nvSpPr>
        <p:spPr/>
        <p:txBody>
          <a:bodyPr/>
          <a:lstStyle/>
          <a:p>
            <a:r>
              <a:rPr lang="nl-NL"/>
              <a:t>mr. R.M.J. van Zijp, Merlijn Medezeggenschap</a:t>
            </a:r>
          </a:p>
        </p:txBody>
      </p:sp>
      <p:sp>
        <p:nvSpPr>
          <p:cNvPr id="11" name="Tijdelijke aanduiding voor dianummer 10"/>
          <p:cNvSpPr>
            <a:spLocks noGrp="1"/>
          </p:cNvSpPr>
          <p:nvPr>
            <p:ph type="sldNum" sz="quarter" idx="12"/>
          </p:nvPr>
        </p:nvSpPr>
        <p:spPr/>
        <p:txBody>
          <a:bodyPr/>
          <a:lstStyle/>
          <a:p>
            <a:fld id="{255C54C4-19A1-4D89-A0BD-0759005B5133}" type="slidenum">
              <a:rPr lang="nl-NL" smtClean="0"/>
              <a:pPr/>
              <a:t>34</a:t>
            </a:fld>
            <a:endParaRPr lang="nl-NL"/>
          </a:p>
        </p:txBody>
      </p:sp>
    </p:spTree>
    <p:extLst>
      <p:ext uri="{BB962C8B-B14F-4D97-AF65-F5344CB8AC3E}">
        <p14:creationId xmlns:p14="http://schemas.microsoft.com/office/powerpoint/2010/main" val="1717308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171" y="575679"/>
            <a:ext cx="8229600" cy="765090"/>
          </a:xfrm>
        </p:spPr>
        <p:txBody>
          <a:bodyPr/>
          <a:lstStyle/>
          <a:p>
            <a:r>
              <a:rPr lang="nl-NL" dirty="0"/>
              <a:t>Hoe omgaan met meer werk?</a:t>
            </a:r>
          </a:p>
        </p:txBody>
      </p:sp>
      <p:pic>
        <p:nvPicPr>
          <p:cNvPr id="8" name="Tijdelijke aanduiding voor inhou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1889" y="1782762"/>
            <a:ext cx="6900219" cy="4525963"/>
          </a:xfr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35</a:t>
            </a:fld>
            <a:endParaRPr lang="nl-NL"/>
          </a:p>
        </p:txBody>
      </p:sp>
    </p:spTree>
    <p:extLst>
      <p:ext uri="{BB962C8B-B14F-4D97-AF65-F5344CB8AC3E}">
        <p14:creationId xmlns:p14="http://schemas.microsoft.com/office/powerpoint/2010/main" val="4250275738"/>
      </p:ext>
    </p:extLst>
  </p:cSld>
  <p:clrMapOvr>
    <a:masterClrMapping/>
  </p:clrMapOvr>
  <mc:AlternateContent xmlns:mc="http://schemas.openxmlformats.org/markup-compatibility/2006" xmlns:p14="http://schemas.microsoft.com/office/powerpoint/2010/main">
    <mc:Choice Requires="p14">
      <p:transition spd="slow" p14:dur="2000" advTm="9408"/>
    </mc:Choice>
    <mc:Fallback xmlns="">
      <p:transition spd="slow" advTm="940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171" y="575678"/>
            <a:ext cx="8229600" cy="887997"/>
          </a:xfrm>
        </p:spPr>
        <p:txBody>
          <a:bodyPr/>
          <a:lstStyle/>
          <a:p>
            <a:r>
              <a:rPr lang="nl-NL" dirty="0"/>
              <a:t>Hoe omgaan met meer werk?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36</a:t>
            </a:fld>
            <a:endParaRPr lang="nl-NL"/>
          </a:p>
        </p:txBody>
      </p:sp>
      <p:sp>
        <p:nvSpPr>
          <p:cNvPr id="11" name="Tijdelijke aanduiding voor inhoud 10"/>
          <p:cNvSpPr>
            <a:spLocks noGrp="1"/>
          </p:cNvSpPr>
          <p:nvPr>
            <p:ph idx="1"/>
          </p:nvPr>
        </p:nvSpPr>
        <p:spPr/>
        <p:txBody>
          <a:bodyPr/>
          <a:lstStyle/>
          <a:p>
            <a:r>
              <a:rPr lang="nl-NL" dirty="0"/>
              <a:t>Denk andersom</a:t>
            </a:r>
          </a:p>
          <a:p>
            <a:r>
              <a:rPr lang="nl-NL" dirty="0"/>
              <a:t>Ga na wat je wilt aanpakken/wilt bereiken</a:t>
            </a:r>
          </a:p>
          <a:p>
            <a:r>
              <a:rPr lang="nl-NL" dirty="0"/>
              <a:t>Zoek daarbij de legitimiteit</a:t>
            </a:r>
          </a:p>
          <a:p>
            <a:r>
              <a:rPr lang="nl-NL" dirty="0"/>
              <a:t>M.a.w. laat niet op je afkomen maar pak de leiding.</a:t>
            </a:r>
          </a:p>
          <a:p>
            <a:r>
              <a:rPr lang="nl-NL" dirty="0"/>
              <a:t>Zorg dat je aan het stuur komt</a:t>
            </a:r>
          </a:p>
          <a:p>
            <a:endParaRPr lang="nl-NL" dirty="0"/>
          </a:p>
          <a:p>
            <a:endParaRPr lang="nl-NL" dirty="0"/>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336" y="5157192"/>
            <a:ext cx="3133328" cy="1700808"/>
          </a:xfrm>
          <a:prstGeom prst="rect">
            <a:avLst/>
          </a:prstGeom>
        </p:spPr>
      </p:pic>
    </p:spTree>
    <p:extLst>
      <p:ext uri="{BB962C8B-B14F-4D97-AF65-F5344CB8AC3E}">
        <p14:creationId xmlns:p14="http://schemas.microsoft.com/office/powerpoint/2010/main" val="3069789706"/>
      </p:ext>
    </p:extLst>
  </p:cSld>
  <p:clrMapOvr>
    <a:masterClrMapping/>
  </p:clrMapOvr>
  <mc:AlternateContent xmlns:mc="http://schemas.openxmlformats.org/markup-compatibility/2006" xmlns:p14="http://schemas.microsoft.com/office/powerpoint/2010/main">
    <mc:Choice Requires="p14">
      <p:transition spd="slow" p14:dur="2000" advTm="37177"/>
    </mc:Choice>
    <mc:Fallback xmlns="">
      <p:transition spd="slow" advTm="3717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D04972_"/>
          <p:cNvPicPr>
            <a:picLocks noChangeAspect="1" noChangeArrowheads="1"/>
          </p:cNvPicPr>
          <p:nvPr/>
        </p:nvPicPr>
        <p:blipFill>
          <a:blip r:embed="rId2" cstate="print"/>
          <a:srcRect/>
          <a:stretch>
            <a:fillRect/>
          </a:stretch>
        </p:blipFill>
        <p:spPr bwMode="auto">
          <a:xfrm>
            <a:off x="1234281" y="3573016"/>
            <a:ext cx="6172200" cy="2520280"/>
          </a:xfrm>
          <a:prstGeom prst="rect">
            <a:avLst/>
          </a:prstGeom>
          <a:noFill/>
        </p:spPr>
      </p:pic>
      <p:sp>
        <p:nvSpPr>
          <p:cNvPr id="7171" name="Rectangle 3"/>
          <p:cNvSpPr>
            <a:spLocks noChangeArrowheads="1"/>
          </p:cNvSpPr>
          <p:nvPr/>
        </p:nvSpPr>
        <p:spPr bwMode="auto">
          <a:xfrm>
            <a:off x="685800" y="0"/>
            <a:ext cx="7772400" cy="1143000"/>
          </a:xfrm>
          <a:prstGeom prst="rect">
            <a:avLst/>
          </a:prstGeom>
          <a:noFill/>
          <a:ln w="9525">
            <a:noFill/>
            <a:miter lim="800000"/>
            <a:headEnd/>
            <a:tailEnd/>
          </a:ln>
          <a:effectLst/>
        </p:spPr>
        <p:txBody>
          <a:bodyPr anchor="ctr"/>
          <a:lstStyle/>
          <a:p>
            <a:pPr algn="ctr"/>
            <a:endParaRPr lang="nl-NL" sz="2800" dirty="0" smtClean="0">
              <a:solidFill>
                <a:schemeClr val="tx2"/>
              </a:solidFill>
            </a:endParaRPr>
          </a:p>
          <a:p>
            <a:pPr algn="ctr"/>
            <a:r>
              <a:rPr lang="nl-NL" sz="2800" dirty="0" smtClean="0">
                <a:solidFill>
                  <a:schemeClr val="tx2"/>
                </a:solidFill>
              </a:rPr>
              <a:t>Stappen </a:t>
            </a:r>
            <a:r>
              <a:rPr lang="nl-NL" sz="2800" dirty="0">
                <a:solidFill>
                  <a:schemeClr val="tx2"/>
                </a:solidFill>
              </a:rPr>
              <a:t>om te komen tot de leiding nemen</a:t>
            </a:r>
          </a:p>
        </p:txBody>
      </p:sp>
      <p:sp>
        <p:nvSpPr>
          <p:cNvPr id="7172" name="Text Box 4"/>
          <p:cNvSpPr txBox="1">
            <a:spLocks noChangeArrowheads="1"/>
          </p:cNvSpPr>
          <p:nvPr/>
        </p:nvSpPr>
        <p:spPr bwMode="auto">
          <a:xfrm>
            <a:off x="762000" y="1447800"/>
            <a:ext cx="7986464" cy="2308324"/>
          </a:xfrm>
          <a:prstGeom prst="rect">
            <a:avLst/>
          </a:prstGeom>
          <a:noFill/>
          <a:ln w="9525">
            <a:noFill/>
            <a:miter lim="800000"/>
            <a:headEnd/>
            <a:tailEnd/>
          </a:ln>
          <a:effectLst/>
        </p:spPr>
        <p:txBody>
          <a:bodyPr wrap="square">
            <a:spAutoFit/>
          </a:bodyPr>
          <a:lstStyle/>
          <a:p>
            <a:pPr marL="457200" indent="-457200">
              <a:buFontTx/>
              <a:buAutoNum type="arabicPeriod"/>
            </a:pPr>
            <a:r>
              <a:rPr lang="nl-NL" sz="2400" dirty="0">
                <a:latin typeface="Times New Roman" pitchFamily="18" charset="0"/>
              </a:rPr>
              <a:t>Ontwikkel een visie, missie en strategie (2 dagdelen)</a:t>
            </a:r>
          </a:p>
          <a:p>
            <a:pPr marL="457200" indent="-457200">
              <a:buFontTx/>
              <a:buAutoNum type="arabicPeriod"/>
            </a:pPr>
            <a:r>
              <a:rPr lang="nl-NL" sz="2400" dirty="0">
                <a:latin typeface="Times New Roman" pitchFamily="18" charset="0"/>
              </a:rPr>
              <a:t>Bepaal randvoorwaarden(1 dagdeel)</a:t>
            </a:r>
          </a:p>
          <a:p>
            <a:pPr marL="457200" indent="-457200">
              <a:buFontTx/>
              <a:buAutoNum type="arabicPeriod"/>
            </a:pPr>
            <a:r>
              <a:rPr lang="nl-NL" sz="2400" dirty="0">
                <a:latin typeface="Times New Roman" pitchFamily="18" charset="0"/>
              </a:rPr>
              <a:t>Bepaal de eerste stap(pen)(1dagdeel)</a:t>
            </a:r>
          </a:p>
          <a:p>
            <a:pPr marL="457200" indent="-457200">
              <a:buFontTx/>
              <a:buAutoNum type="arabicPeriod"/>
            </a:pPr>
            <a:r>
              <a:rPr lang="nl-NL" sz="2400" dirty="0">
                <a:latin typeface="Times New Roman" pitchFamily="18" charset="0"/>
              </a:rPr>
              <a:t>Neem hier ook de tijd voor. Wat doe je wel en wat doe je niet! Neuzen weer eens dezelfde kant op.</a:t>
            </a:r>
          </a:p>
          <a:p>
            <a:pPr marL="457200" indent="-457200">
              <a:buFontTx/>
              <a:buAutoNum type="arabicPeriod"/>
            </a:pPr>
            <a:r>
              <a:rPr lang="nl-NL" sz="2400" dirty="0">
                <a:latin typeface="Times New Roman" pitchFamily="18" charset="0"/>
              </a:rPr>
              <a:t>Vermijd overbodige ballast. Graaf je niet in! Vertrouwen!</a:t>
            </a:r>
          </a:p>
        </p:txBody>
      </p:sp>
      <p:sp>
        <p:nvSpPr>
          <p:cNvPr id="7173" name="Text Box 5"/>
          <p:cNvSpPr txBox="1">
            <a:spLocks noChangeArrowheads="1"/>
          </p:cNvSpPr>
          <p:nvPr/>
        </p:nvSpPr>
        <p:spPr bwMode="auto">
          <a:xfrm>
            <a:off x="6156325" y="4460875"/>
            <a:ext cx="2523448" cy="1200329"/>
          </a:xfrm>
          <a:prstGeom prst="rect">
            <a:avLst/>
          </a:prstGeom>
          <a:noFill/>
          <a:ln w="9525">
            <a:noFill/>
            <a:miter lim="800000"/>
            <a:headEnd/>
            <a:tailEnd/>
          </a:ln>
          <a:effectLst/>
        </p:spPr>
        <p:txBody>
          <a:bodyPr wrap="none">
            <a:spAutoFit/>
          </a:bodyPr>
          <a:lstStyle/>
          <a:p>
            <a:r>
              <a:rPr lang="nl-NL" sz="2400" dirty="0">
                <a:latin typeface="Times New Roman" pitchFamily="18" charset="0"/>
              </a:rPr>
              <a:t>De concrete </a:t>
            </a:r>
            <a:r>
              <a:rPr lang="nl-NL" sz="2400" dirty="0" err="1">
                <a:latin typeface="Times New Roman" pitchFamily="18" charset="0"/>
              </a:rPr>
              <a:t>resul</a:t>
            </a:r>
            <a:r>
              <a:rPr lang="nl-NL" sz="2400" dirty="0">
                <a:latin typeface="Times New Roman" pitchFamily="18" charset="0"/>
              </a:rPr>
              <a:t>-</a:t>
            </a:r>
          </a:p>
          <a:p>
            <a:r>
              <a:rPr lang="nl-NL" sz="2400" dirty="0" err="1">
                <a:latin typeface="Times New Roman" pitchFamily="18" charset="0"/>
              </a:rPr>
              <a:t>taten</a:t>
            </a:r>
            <a:r>
              <a:rPr lang="nl-NL" sz="2400" dirty="0">
                <a:latin typeface="Times New Roman" pitchFamily="18" charset="0"/>
              </a:rPr>
              <a:t> worden stap</a:t>
            </a:r>
          </a:p>
          <a:p>
            <a:r>
              <a:rPr lang="nl-NL" sz="2400" dirty="0">
                <a:latin typeface="Times New Roman" pitchFamily="18" charset="0"/>
              </a:rPr>
              <a:t>voor stap zichtbaar</a:t>
            </a:r>
          </a:p>
        </p:txBody>
      </p:sp>
      <p:sp>
        <p:nvSpPr>
          <p:cNvPr id="3" name="Tijdelijke aanduiding voor voettekst 2"/>
          <p:cNvSpPr>
            <a:spLocks noGrp="1"/>
          </p:cNvSpPr>
          <p:nvPr>
            <p:ph type="ftr" sz="quarter" idx="11"/>
          </p:nvPr>
        </p:nvSpPr>
        <p:spPr/>
        <p:txBody>
          <a:bodyPr/>
          <a:lstStyle/>
          <a:p>
            <a:r>
              <a:rPr lang="nl-NL"/>
              <a:t>mr. R.M.J. van Zijp, Merlijn Medezeggenschap</a:t>
            </a:r>
          </a:p>
        </p:txBody>
      </p:sp>
      <p:sp>
        <p:nvSpPr>
          <p:cNvPr id="4" name="Tijdelijke aanduiding voor dianummer 3"/>
          <p:cNvSpPr>
            <a:spLocks noGrp="1"/>
          </p:cNvSpPr>
          <p:nvPr>
            <p:ph type="sldNum" sz="quarter" idx="12"/>
          </p:nvPr>
        </p:nvSpPr>
        <p:spPr/>
        <p:txBody>
          <a:bodyPr/>
          <a:lstStyle/>
          <a:p>
            <a:fld id="{255C54C4-19A1-4D89-A0BD-0759005B5133}" type="slidenum">
              <a:rPr lang="nl-NL" smtClean="0"/>
              <a:pPr/>
              <a:t>37</a:t>
            </a:fld>
            <a:endParaRPr lang="nl-NL"/>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56"/>
    </mc:Choice>
    <mc:Fallback xmlns="">
      <p:transition spd="slow" advTm="355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63688" y="532606"/>
            <a:ext cx="5060950" cy="366713"/>
          </a:xfrm>
          <a:prstGeom prst="rect">
            <a:avLst/>
          </a:prstGeom>
          <a:noFill/>
          <a:ln w="9525">
            <a:noFill/>
            <a:miter lim="800000"/>
            <a:headEnd/>
            <a:tailEnd/>
          </a:ln>
          <a:effectLst/>
        </p:spPr>
        <p:txBody>
          <a:bodyPr wrap="none">
            <a:spAutoFit/>
          </a:bodyPr>
          <a:lstStyle/>
          <a:p>
            <a:pPr algn="ctr" eaLnBrk="0" hangingPunct="0"/>
            <a:r>
              <a:rPr lang="nl-NL" dirty="0">
                <a:effectLst>
                  <a:outerShdw blurRad="38100" dist="38100" dir="2700000" algn="tl">
                    <a:srgbClr val="C0C0C0"/>
                  </a:outerShdw>
                </a:effectLst>
                <a:latin typeface="Times New Roman" pitchFamily="18" charset="0"/>
              </a:rPr>
              <a:t>ALS EEN VAN DEZE VIER ONTBREEKT……….</a:t>
            </a:r>
          </a:p>
        </p:txBody>
      </p:sp>
      <p:sp>
        <p:nvSpPr>
          <p:cNvPr id="8195" name="Rectangle 3"/>
          <p:cNvSpPr>
            <a:spLocks noChangeArrowheads="1"/>
          </p:cNvSpPr>
          <p:nvPr/>
        </p:nvSpPr>
        <p:spPr bwMode="auto">
          <a:xfrm>
            <a:off x="457200" y="12192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196" name="Rectangle 4"/>
          <p:cNvSpPr>
            <a:spLocks noChangeArrowheads="1"/>
          </p:cNvSpPr>
          <p:nvPr/>
        </p:nvSpPr>
        <p:spPr bwMode="auto">
          <a:xfrm>
            <a:off x="457200" y="2438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197" name="Rectangle 5"/>
          <p:cNvSpPr>
            <a:spLocks noChangeArrowheads="1"/>
          </p:cNvSpPr>
          <p:nvPr/>
        </p:nvSpPr>
        <p:spPr bwMode="auto">
          <a:xfrm>
            <a:off x="457200" y="38100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198" name="Rectangle 6"/>
          <p:cNvSpPr>
            <a:spLocks noChangeArrowheads="1"/>
          </p:cNvSpPr>
          <p:nvPr/>
        </p:nvSpPr>
        <p:spPr bwMode="auto">
          <a:xfrm>
            <a:off x="457200" y="5105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199" name="Rectangle 7"/>
          <p:cNvSpPr>
            <a:spLocks noChangeArrowheads="1"/>
          </p:cNvSpPr>
          <p:nvPr/>
        </p:nvSpPr>
        <p:spPr bwMode="auto">
          <a:xfrm>
            <a:off x="2286000" y="12192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0" name="Rectangle 8"/>
          <p:cNvSpPr>
            <a:spLocks noChangeArrowheads="1"/>
          </p:cNvSpPr>
          <p:nvPr/>
        </p:nvSpPr>
        <p:spPr bwMode="auto">
          <a:xfrm>
            <a:off x="4114800" y="1219200"/>
            <a:ext cx="1524000" cy="990600"/>
          </a:xfrm>
          <a:prstGeom prst="rect">
            <a:avLst/>
          </a:prstGeom>
          <a:noFill/>
          <a:ln w="9525">
            <a:solidFill>
              <a:schemeClr val="tx1"/>
            </a:solidFill>
            <a:miter lim="800000"/>
            <a:headEnd/>
            <a:tailEnd/>
          </a:ln>
          <a:effectLst/>
        </p:spPr>
        <p:txBody>
          <a:bodyPr wrap="none" anchor="ctr"/>
          <a:lstStyle/>
          <a:p>
            <a:pPr eaLnBrk="0" hangingPunct="0"/>
            <a:endParaRPr lang="en-US">
              <a:effectLst>
                <a:outerShdw blurRad="38100" dist="38100" dir="2700000" algn="tl">
                  <a:srgbClr val="C0C0C0"/>
                </a:outerShdw>
              </a:effectLst>
              <a:latin typeface="Times New Roman" pitchFamily="18" charset="0"/>
            </a:endParaRPr>
          </a:p>
        </p:txBody>
      </p:sp>
      <p:sp>
        <p:nvSpPr>
          <p:cNvPr id="8201" name="Rectangle 9"/>
          <p:cNvSpPr>
            <a:spLocks noChangeArrowheads="1"/>
          </p:cNvSpPr>
          <p:nvPr/>
        </p:nvSpPr>
        <p:spPr bwMode="auto">
          <a:xfrm>
            <a:off x="5943600" y="12192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2" name="Rectangle 10"/>
          <p:cNvSpPr>
            <a:spLocks noChangeArrowheads="1"/>
          </p:cNvSpPr>
          <p:nvPr/>
        </p:nvSpPr>
        <p:spPr bwMode="auto">
          <a:xfrm>
            <a:off x="2286000" y="2438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3" name="Rectangle 11"/>
          <p:cNvSpPr>
            <a:spLocks noChangeArrowheads="1"/>
          </p:cNvSpPr>
          <p:nvPr/>
        </p:nvSpPr>
        <p:spPr bwMode="auto">
          <a:xfrm>
            <a:off x="2286000" y="38100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4" name="Rectangle 12"/>
          <p:cNvSpPr>
            <a:spLocks noChangeArrowheads="1"/>
          </p:cNvSpPr>
          <p:nvPr/>
        </p:nvSpPr>
        <p:spPr bwMode="auto">
          <a:xfrm>
            <a:off x="2286000" y="5105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5" name="Rectangle 13"/>
          <p:cNvSpPr>
            <a:spLocks noChangeArrowheads="1"/>
          </p:cNvSpPr>
          <p:nvPr/>
        </p:nvSpPr>
        <p:spPr bwMode="auto">
          <a:xfrm>
            <a:off x="4114800" y="2438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6" name="Rectangle 14"/>
          <p:cNvSpPr>
            <a:spLocks noChangeArrowheads="1"/>
          </p:cNvSpPr>
          <p:nvPr/>
        </p:nvSpPr>
        <p:spPr bwMode="auto">
          <a:xfrm>
            <a:off x="4114800" y="38100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7" name="Rectangle 15"/>
          <p:cNvSpPr>
            <a:spLocks noChangeArrowheads="1"/>
          </p:cNvSpPr>
          <p:nvPr/>
        </p:nvSpPr>
        <p:spPr bwMode="auto">
          <a:xfrm>
            <a:off x="4114800" y="5105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8" name="Rectangle 16"/>
          <p:cNvSpPr>
            <a:spLocks noChangeArrowheads="1"/>
          </p:cNvSpPr>
          <p:nvPr/>
        </p:nvSpPr>
        <p:spPr bwMode="auto">
          <a:xfrm>
            <a:off x="5943600" y="2438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09" name="Rectangle 17"/>
          <p:cNvSpPr>
            <a:spLocks noChangeArrowheads="1"/>
          </p:cNvSpPr>
          <p:nvPr/>
        </p:nvSpPr>
        <p:spPr bwMode="auto">
          <a:xfrm>
            <a:off x="5943600" y="38100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10" name="Rectangle 18"/>
          <p:cNvSpPr>
            <a:spLocks noChangeArrowheads="1"/>
          </p:cNvSpPr>
          <p:nvPr/>
        </p:nvSpPr>
        <p:spPr bwMode="auto">
          <a:xfrm>
            <a:off x="5943600" y="5105400"/>
            <a:ext cx="1524000" cy="990600"/>
          </a:xfrm>
          <a:prstGeom prst="rect">
            <a:avLst/>
          </a:prstGeom>
          <a:noFill/>
          <a:ln w="9525">
            <a:solidFill>
              <a:schemeClr val="tx1"/>
            </a:solidFill>
            <a:miter lim="800000"/>
            <a:headEnd/>
            <a:tailEnd/>
          </a:ln>
          <a:effectLst/>
        </p:spPr>
        <p:txBody>
          <a:bodyPr wrap="none" anchor="ctr"/>
          <a:lstStyle/>
          <a:p>
            <a:endParaRPr lang="nl-NL"/>
          </a:p>
        </p:txBody>
      </p:sp>
      <p:sp>
        <p:nvSpPr>
          <p:cNvPr id="8211" name="Text Box 19"/>
          <p:cNvSpPr txBox="1">
            <a:spLocks noChangeArrowheads="1"/>
          </p:cNvSpPr>
          <p:nvPr/>
        </p:nvSpPr>
        <p:spPr bwMode="auto">
          <a:xfrm>
            <a:off x="1981200" y="1524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2" name="Text Box 20"/>
          <p:cNvSpPr txBox="1">
            <a:spLocks noChangeArrowheads="1"/>
          </p:cNvSpPr>
          <p:nvPr/>
        </p:nvSpPr>
        <p:spPr bwMode="auto">
          <a:xfrm>
            <a:off x="1981200" y="2667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3" name="Text Box 21"/>
          <p:cNvSpPr txBox="1">
            <a:spLocks noChangeArrowheads="1"/>
          </p:cNvSpPr>
          <p:nvPr/>
        </p:nvSpPr>
        <p:spPr bwMode="auto">
          <a:xfrm>
            <a:off x="1981200" y="40386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4" name="Text Box 22"/>
          <p:cNvSpPr txBox="1">
            <a:spLocks noChangeArrowheads="1"/>
          </p:cNvSpPr>
          <p:nvPr/>
        </p:nvSpPr>
        <p:spPr bwMode="auto">
          <a:xfrm>
            <a:off x="1981200" y="5334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5" name="Text Box 23"/>
          <p:cNvSpPr txBox="1">
            <a:spLocks noChangeArrowheads="1"/>
          </p:cNvSpPr>
          <p:nvPr/>
        </p:nvSpPr>
        <p:spPr bwMode="auto">
          <a:xfrm>
            <a:off x="3810000" y="1524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6" name="Text Box 24"/>
          <p:cNvSpPr txBox="1">
            <a:spLocks noChangeArrowheads="1"/>
          </p:cNvSpPr>
          <p:nvPr/>
        </p:nvSpPr>
        <p:spPr bwMode="auto">
          <a:xfrm>
            <a:off x="3810000" y="2667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7" name="Text Box 25"/>
          <p:cNvSpPr txBox="1">
            <a:spLocks noChangeArrowheads="1"/>
          </p:cNvSpPr>
          <p:nvPr/>
        </p:nvSpPr>
        <p:spPr bwMode="auto">
          <a:xfrm>
            <a:off x="3810000" y="4038600"/>
            <a:ext cx="381000" cy="457200"/>
          </a:xfrm>
          <a:prstGeom prst="rect">
            <a:avLst/>
          </a:prstGeom>
          <a:noFill/>
          <a:ln w="9525">
            <a:noFill/>
            <a:miter lim="800000"/>
            <a:headEnd/>
            <a:tailEnd/>
          </a:ln>
          <a:effectLst/>
        </p:spPr>
        <p:txBody>
          <a:bodyPr>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8" name="Text Box 26"/>
          <p:cNvSpPr txBox="1">
            <a:spLocks noChangeArrowheads="1"/>
          </p:cNvSpPr>
          <p:nvPr/>
        </p:nvSpPr>
        <p:spPr bwMode="auto">
          <a:xfrm>
            <a:off x="3810000" y="5334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19" name="Text Box 27"/>
          <p:cNvSpPr txBox="1">
            <a:spLocks noChangeArrowheads="1"/>
          </p:cNvSpPr>
          <p:nvPr/>
        </p:nvSpPr>
        <p:spPr bwMode="auto">
          <a:xfrm>
            <a:off x="5638800" y="1524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0" name="Text Box 28"/>
          <p:cNvSpPr txBox="1">
            <a:spLocks noChangeArrowheads="1"/>
          </p:cNvSpPr>
          <p:nvPr/>
        </p:nvSpPr>
        <p:spPr bwMode="auto">
          <a:xfrm>
            <a:off x="5638800" y="2667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1" name="Text Box 29"/>
          <p:cNvSpPr txBox="1">
            <a:spLocks noChangeArrowheads="1"/>
          </p:cNvSpPr>
          <p:nvPr/>
        </p:nvSpPr>
        <p:spPr bwMode="auto">
          <a:xfrm>
            <a:off x="5638800" y="40386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2" name="Text Box 30"/>
          <p:cNvSpPr txBox="1">
            <a:spLocks noChangeArrowheads="1"/>
          </p:cNvSpPr>
          <p:nvPr/>
        </p:nvSpPr>
        <p:spPr bwMode="auto">
          <a:xfrm>
            <a:off x="5638800" y="53340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3" name="Text Box 31"/>
          <p:cNvSpPr txBox="1">
            <a:spLocks noChangeArrowheads="1"/>
          </p:cNvSpPr>
          <p:nvPr/>
        </p:nvSpPr>
        <p:spPr bwMode="auto">
          <a:xfrm>
            <a:off x="7451725" y="1489075"/>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4" name="Text Box 32"/>
          <p:cNvSpPr txBox="1">
            <a:spLocks noChangeArrowheads="1"/>
          </p:cNvSpPr>
          <p:nvPr/>
        </p:nvSpPr>
        <p:spPr bwMode="auto">
          <a:xfrm>
            <a:off x="7467600" y="27432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5" name="Text Box 33"/>
          <p:cNvSpPr txBox="1">
            <a:spLocks noChangeArrowheads="1"/>
          </p:cNvSpPr>
          <p:nvPr/>
        </p:nvSpPr>
        <p:spPr bwMode="auto">
          <a:xfrm>
            <a:off x="7451725" y="4079875"/>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6" name="Text Box 34"/>
          <p:cNvSpPr txBox="1">
            <a:spLocks noChangeArrowheads="1"/>
          </p:cNvSpPr>
          <p:nvPr/>
        </p:nvSpPr>
        <p:spPr bwMode="auto">
          <a:xfrm>
            <a:off x="7467600" y="5410200"/>
            <a:ext cx="355600" cy="457200"/>
          </a:xfrm>
          <a:prstGeom prst="rect">
            <a:avLst/>
          </a:prstGeom>
          <a:noFill/>
          <a:ln w="9525">
            <a:noFill/>
            <a:miter lim="800000"/>
            <a:headEnd/>
            <a:tailEnd/>
          </a:ln>
          <a:effectLst/>
        </p:spPr>
        <p:txBody>
          <a:bodyPr wrap="none">
            <a:spAutoFit/>
          </a:bodyPr>
          <a:lstStyle/>
          <a:p>
            <a:pPr eaLnBrk="0" hangingPunct="0"/>
            <a:r>
              <a:rPr lang="nl-NL" sz="2400">
                <a:effectLst>
                  <a:outerShdw blurRad="38100" dist="38100" dir="2700000" algn="tl">
                    <a:srgbClr val="C0C0C0"/>
                  </a:outerShdw>
                </a:effectLst>
                <a:latin typeface="Times New Roman" pitchFamily="18" charset="0"/>
              </a:rPr>
              <a:t>=</a:t>
            </a:r>
          </a:p>
        </p:txBody>
      </p:sp>
      <p:sp>
        <p:nvSpPr>
          <p:cNvPr id="8227" name="Text Box 35"/>
          <p:cNvSpPr txBox="1">
            <a:spLocks noChangeArrowheads="1"/>
          </p:cNvSpPr>
          <p:nvPr/>
        </p:nvSpPr>
        <p:spPr bwMode="auto">
          <a:xfrm>
            <a:off x="533400" y="2590800"/>
            <a:ext cx="1111250" cy="58102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Druk om te</a:t>
            </a:r>
          </a:p>
          <a:p>
            <a:pPr eaLnBrk="0" hangingPunct="0"/>
            <a:r>
              <a:rPr lang="nl-NL" sz="1600">
                <a:latin typeface="Times New Roman" pitchFamily="18" charset="0"/>
              </a:rPr>
              <a:t>veranderen</a:t>
            </a:r>
            <a:endParaRPr lang="nl-NL">
              <a:latin typeface="Times New Roman" pitchFamily="18" charset="0"/>
            </a:endParaRPr>
          </a:p>
        </p:txBody>
      </p:sp>
      <p:sp>
        <p:nvSpPr>
          <p:cNvPr id="8228" name="Text Box 36"/>
          <p:cNvSpPr txBox="1">
            <a:spLocks noChangeArrowheads="1"/>
          </p:cNvSpPr>
          <p:nvPr/>
        </p:nvSpPr>
        <p:spPr bwMode="auto">
          <a:xfrm>
            <a:off x="2438400" y="1319213"/>
            <a:ext cx="1150938" cy="825500"/>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Een heldere</a:t>
            </a:r>
          </a:p>
          <a:p>
            <a:pPr eaLnBrk="0" hangingPunct="0"/>
            <a:r>
              <a:rPr lang="nl-NL" sz="1600">
                <a:latin typeface="Times New Roman" pitchFamily="18" charset="0"/>
              </a:rPr>
              <a:t>gedeelde</a:t>
            </a:r>
          </a:p>
          <a:p>
            <a:pPr eaLnBrk="0" hangingPunct="0"/>
            <a:r>
              <a:rPr lang="nl-NL" sz="1600">
                <a:latin typeface="Times New Roman" pitchFamily="18" charset="0"/>
              </a:rPr>
              <a:t>visie</a:t>
            </a:r>
          </a:p>
        </p:txBody>
      </p:sp>
      <p:sp>
        <p:nvSpPr>
          <p:cNvPr id="8229" name="Text Box 37"/>
          <p:cNvSpPr txBox="1">
            <a:spLocks noChangeArrowheads="1"/>
          </p:cNvSpPr>
          <p:nvPr/>
        </p:nvSpPr>
        <p:spPr bwMode="auto">
          <a:xfrm>
            <a:off x="4191000" y="1295400"/>
            <a:ext cx="1371600" cy="825500"/>
          </a:xfrm>
          <a:prstGeom prst="rect">
            <a:avLst/>
          </a:prstGeom>
          <a:noFill/>
          <a:ln w="9525">
            <a:noFill/>
            <a:miter lim="800000"/>
            <a:headEnd/>
            <a:tailEnd/>
          </a:ln>
          <a:effectLst/>
        </p:spPr>
        <p:txBody>
          <a:bodyPr>
            <a:spAutoFit/>
          </a:bodyPr>
          <a:lstStyle/>
          <a:p>
            <a:pPr eaLnBrk="0" hangingPunct="0">
              <a:spcBef>
                <a:spcPct val="50000"/>
              </a:spcBef>
            </a:pPr>
            <a:r>
              <a:rPr lang="nl-NL" sz="1600">
                <a:latin typeface="Times New Roman" pitchFamily="18" charset="0"/>
              </a:rPr>
              <a:t>Het vermogen om te veranderen</a:t>
            </a:r>
            <a:endParaRPr lang="nl-NL">
              <a:latin typeface="Times New Roman" pitchFamily="18" charset="0"/>
            </a:endParaRPr>
          </a:p>
        </p:txBody>
      </p:sp>
      <p:sp>
        <p:nvSpPr>
          <p:cNvPr id="8230" name="Text Box 38"/>
          <p:cNvSpPr txBox="1">
            <a:spLocks noChangeArrowheads="1"/>
          </p:cNvSpPr>
          <p:nvPr/>
        </p:nvSpPr>
        <p:spPr bwMode="auto">
          <a:xfrm>
            <a:off x="6019800" y="1295400"/>
            <a:ext cx="1366838" cy="825500"/>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Eerste stappen</a:t>
            </a:r>
          </a:p>
          <a:p>
            <a:pPr eaLnBrk="0" hangingPunct="0"/>
            <a:r>
              <a:rPr lang="nl-NL" sz="1600">
                <a:latin typeface="Times New Roman" pitchFamily="18" charset="0"/>
              </a:rPr>
              <a:t>die tot actie</a:t>
            </a:r>
          </a:p>
          <a:p>
            <a:pPr eaLnBrk="0" hangingPunct="0"/>
            <a:r>
              <a:rPr lang="nl-NL" sz="1600">
                <a:latin typeface="Times New Roman" pitchFamily="18" charset="0"/>
              </a:rPr>
              <a:t>leiden</a:t>
            </a:r>
            <a:endParaRPr lang="nl-NL">
              <a:effectLst>
                <a:outerShdw blurRad="38100" dist="38100" dir="2700000" algn="tl">
                  <a:srgbClr val="C0C0C0"/>
                </a:outerShdw>
              </a:effectLst>
              <a:latin typeface="Times New Roman" pitchFamily="18" charset="0"/>
            </a:endParaRPr>
          </a:p>
        </p:txBody>
      </p:sp>
      <p:sp>
        <p:nvSpPr>
          <p:cNvPr id="8231" name="Text Box 39"/>
          <p:cNvSpPr txBox="1">
            <a:spLocks noChangeArrowheads="1"/>
          </p:cNvSpPr>
          <p:nvPr/>
        </p:nvSpPr>
        <p:spPr bwMode="auto">
          <a:xfrm>
            <a:off x="7924800" y="1447800"/>
            <a:ext cx="901700" cy="58102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Onder in</a:t>
            </a:r>
          </a:p>
          <a:p>
            <a:pPr eaLnBrk="0" hangingPunct="0"/>
            <a:r>
              <a:rPr lang="nl-NL" sz="1600">
                <a:latin typeface="Times New Roman" pitchFamily="18" charset="0"/>
              </a:rPr>
              <a:t>de la</a:t>
            </a:r>
          </a:p>
        </p:txBody>
      </p:sp>
      <p:sp>
        <p:nvSpPr>
          <p:cNvPr id="8232" name="Text Box 40"/>
          <p:cNvSpPr txBox="1">
            <a:spLocks noChangeArrowheads="1"/>
          </p:cNvSpPr>
          <p:nvPr/>
        </p:nvSpPr>
        <p:spPr bwMode="auto">
          <a:xfrm>
            <a:off x="7848600" y="2514600"/>
            <a:ext cx="1295400" cy="825500"/>
          </a:xfrm>
          <a:prstGeom prst="rect">
            <a:avLst/>
          </a:prstGeom>
          <a:noFill/>
          <a:ln w="9525">
            <a:noFill/>
            <a:miter lim="800000"/>
            <a:headEnd/>
            <a:tailEnd/>
          </a:ln>
          <a:effectLst/>
        </p:spPr>
        <p:txBody>
          <a:bodyPr>
            <a:spAutoFit/>
          </a:bodyPr>
          <a:lstStyle/>
          <a:p>
            <a:pPr eaLnBrk="0" hangingPunct="0">
              <a:spcBef>
                <a:spcPct val="50000"/>
              </a:spcBef>
            </a:pPr>
            <a:r>
              <a:rPr lang="nl-NL" sz="1600">
                <a:latin typeface="Times New Roman" pitchFamily="18" charset="0"/>
              </a:rPr>
              <a:t>Snelle start, dan stuurloos dobberen</a:t>
            </a:r>
          </a:p>
        </p:txBody>
      </p:sp>
      <p:sp>
        <p:nvSpPr>
          <p:cNvPr id="8233" name="Text Box 41"/>
          <p:cNvSpPr txBox="1">
            <a:spLocks noChangeArrowheads="1"/>
          </p:cNvSpPr>
          <p:nvPr/>
        </p:nvSpPr>
        <p:spPr bwMode="auto">
          <a:xfrm>
            <a:off x="7920038" y="3962400"/>
            <a:ext cx="1223962" cy="58102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Bezorgdheid</a:t>
            </a:r>
          </a:p>
          <a:p>
            <a:pPr eaLnBrk="0" hangingPunct="0"/>
            <a:r>
              <a:rPr lang="nl-NL" sz="1600">
                <a:latin typeface="Times New Roman" pitchFamily="18" charset="0"/>
              </a:rPr>
              <a:t>frustratie</a:t>
            </a:r>
          </a:p>
        </p:txBody>
      </p:sp>
      <p:sp>
        <p:nvSpPr>
          <p:cNvPr id="8234" name="Text Box 42"/>
          <p:cNvSpPr txBox="1">
            <a:spLocks noChangeArrowheads="1"/>
          </p:cNvSpPr>
          <p:nvPr/>
        </p:nvSpPr>
        <p:spPr bwMode="auto">
          <a:xfrm>
            <a:off x="7848600" y="5257800"/>
            <a:ext cx="1106488" cy="825500"/>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Toevallige </a:t>
            </a:r>
          </a:p>
          <a:p>
            <a:pPr eaLnBrk="0" hangingPunct="0"/>
            <a:r>
              <a:rPr lang="nl-NL" sz="1600">
                <a:latin typeface="Times New Roman" pitchFamily="18" charset="0"/>
              </a:rPr>
              <a:t>pogingen</a:t>
            </a:r>
          </a:p>
          <a:p>
            <a:pPr eaLnBrk="0" hangingPunct="0"/>
            <a:r>
              <a:rPr lang="nl-NL" sz="1600">
                <a:latin typeface="Times New Roman" pitchFamily="18" charset="0"/>
              </a:rPr>
              <a:t>foute start</a:t>
            </a:r>
          </a:p>
        </p:txBody>
      </p:sp>
      <p:sp>
        <p:nvSpPr>
          <p:cNvPr id="8235" name="Text Box 43"/>
          <p:cNvSpPr txBox="1">
            <a:spLocks noChangeArrowheads="1"/>
          </p:cNvSpPr>
          <p:nvPr/>
        </p:nvSpPr>
        <p:spPr bwMode="auto">
          <a:xfrm>
            <a:off x="533400" y="3962400"/>
            <a:ext cx="1111250" cy="825500"/>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Druk om te</a:t>
            </a:r>
          </a:p>
          <a:p>
            <a:pPr eaLnBrk="0" hangingPunct="0"/>
            <a:r>
              <a:rPr lang="nl-NL" sz="1600">
                <a:latin typeface="Times New Roman" pitchFamily="18" charset="0"/>
              </a:rPr>
              <a:t>veranderen</a:t>
            </a:r>
            <a:endParaRPr lang="nl-NL">
              <a:latin typeface="Times New Roman" pitchFamily="18" charset="0"/>
            </a:endParaRPr>
          </a:p>
          <a:p>
            <a:pPr eaLnBrk="0" hangingPunct="0"/>
            <a:endParaRPr lang="nl-NL" sz="1600">
              <a:effectLst>
                <a:outerShdw blurRad="38100" dist="38100" dir="2700000" algn="tl">
                  <a:srgbClr val="C0C0C0"/>
                </a:outerShdw>
              </a:effectLst>
              <a:latin typeface="Times New Roman" pitchFamily="18" charset="0"/>
            </a:endParaRPr>
          </a:p>
        </p:txBody>
      </p:sp>
      <p:sp>
        <p:nvSpPr>
          <p:cNvPr id="8236" name="Text Box 44"/>
          <p:cNvSpPr txBox="1">
            <a:spLocks noChangeArrowheads="1"/>
          </p:cNvSpPr>
          <p:nvPr/>
        </p:nvSpPr>
        <p:spPr bwMode="auto">
          <a:xfrm>
            <a:off x="533400" y="5257800"/>
            <a:ext cx="1111250" cy="825500"/>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Druk om te</a:t>
            </a:r>
          </a:p>
          <a:p>
            <a:pPr eaLnBrk="0" hangingPunct="0"/>
            <a:r>
              <a:rPr lang="nl-NL" sz="1600">
                <a:latin typeface="Times New Roman" pitchFamily="18" charset="0"/>
              </a:rPr>
              <a:t>veranderen</a:t>
            </a:r>
            <a:endParaRPr lang="nl-NL">
              <a:latin typeface="Times New Roman" pitchFamily="18" charset="0"/>
            </a:endParaRPr>
          </a:p>
          <a:p>
            <a:pPr eaLnBrk="0" hangingPunct="0"/>
            <a:endParaRPr lang="nl-NL" sz="1600">
              <a:effectLst>
                <a:outerShdw blurRad="38100" dist="38100" dir="2700000" algn="tl">
                  <a:srgbClr val="C0C0C0"/>
                </a:outerShdw>
              </a:effectLst>
              <a:latin typeface="Times New Roman" pitchFamily="18" charset="0"/>
            </a:endParaRPr>
          </a:p>
        </p:txBody>
      </p:sp>
      <p:sp>
        <p:nvSpPr>
          <p:cNvPr id="8237" name="Text Box 45"/>
          <p:cNvSpPr txBox="1">
            <a:spLocks noChangeArrowheads="1"/>
          </p:cNvSpPr>
          <p:nvPr/>
        </p:nvSpPr>
        <p:spPr bwMode="auto">
          <a:xfrm>
            <a:off x="2514600" y="3886200"/>
            <a:ext cx="1150938" cy="106997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Een heldere</a:t>
            </a:r>
          </a:p>
          <a:p>
            <a:pPr eaLnBrk="0" hangingPunct="0"/>
            <a:r>
              <a:rPr lang="nl-NL" sz="1600">
                <a:latin typeface="Times New Roman" pitchFamily="18" charset="0"/>
              </a:rPr>
              <a:t>gedeelde</a:t>
            </a:r>
          </a:p>
          <a:p>
            <a:pPr eaLnBrk="0" hangingPunct="0"/>
            <a:r>
              <a:rPr lang="nl-NL" sz="1600">
                <a:latin typeface="Times New Roman" pitchFamily="18" charset="0"/>
              </a:rPr>
              <a:t>visie</a:t>
            </a:r>
          </a:p>
          <a:p>
            <a:pPr eaLnBrk="0" hangingPunct="0"/>
            <a:endParaRPr lang="nl-NL" sz="1600">
              <a:effectLst>
                <a:outerShdw blurRad="38100" dist="38100" dir="2700000" algn="tl">
                  <a:srgbClr val="C0C0C0"/>
                </a:outerShdw>
              </a:effectLst>
              <a:latin typeface="Times New Roman" pitchFamily="18" charset="0"/>
            </a:endParaRPr>
          </a:p>
        </p:txBody>
      </p:sp>
      <p:sp>
        <p:nvSpPr>
          <p:cNvPr id="8238" name="Text Box 46"/>
          <p:cNvSpPr txBox="1">
            <a:spLocks noChangeArrowheads="1"/>
          </p:cNvSpPr>
          <p:nvPr/>
        </p:nvSpPr>
        <p:spPr bwMode="auto">
          <a:xfrm>
            <a:off x="2438400" y="5181600"/>
            <a:ext cx="1150938" cy="106997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Een heldere</a:t>
            </a:r>
          </a:p>
          <a:p>
            <a:pPr eaLnBrk="0" hangingPunct="0"/>
            <a:r>
              <a:rPr lang="nl-NL" sz="1600">
                <a:latin typeface="Times New Roman" pitchFamily="18" charset="0"/>
              </a:rPr>
              <a:t>gedeelde</a:t>
            </a:r>
          </a:p>
          <a:p>
            <a:pPr eaLnBrk="0" hangingPunct="0"/>
            <a:r>
              <a:rPr lang="nl-NL" sz="1600">
                <a:latin typeface="Times New Roman" pitchFamily="18" charset="0"/>
              </a:rPr>
              <a:t>visie</a:t>
            </a:r>
          </a:p>
          <a:p>
            <a:pPr eaLnBrk="0" hangingPunct="0"/>
            <a:endParaRPr lang="nl-NL" sz="1600">
              <a:effectLst>
                <a:outerShdw blurRad="38100" dist="38100" dir="2700000" algn="tl">
                  <a:srgbClr val="C0C0C0"/>
                </a:outerShdw>
              </a:effectLst>
              <a:latin typeface="Times New Roman" pitchFamily="18" charset="0"/>
            </a:endParaRPr>
          </a:p>
        </p:txBody>
      </p:sp>
      <p:sp>
        <p:nvSpPr>
          <p:cNvPr id="8239" name="Text Box 47"/>
          <p:cNvSpPr txBox="1">
            <a:spLocks noChangeArrowheads="1"/>
          </p:cNvSpPr>
          <p:nvPr/>
        </p:nvSpPr>
        <p:spPr bwMode="auto">
          <a:xfrm>
            <a:off x="4114800" y="2514600"/>
            <a:ext cx="1501775" cy="1192213"/>
          </a:xfrm>
          <a:prstGeom prst="rect">
            <a:avLst/>
          </a:prstGeom>
          <a:noFill/>
          <a:ln w="9525">
            <a:noFill/>
            <a:miter lim="800000"/>
            <a:headEnd/>
            <a:tailEnd/>
          </a:ln>
          <a:effectLst/>
        </p:spPr>
        <p:txBody>
          <a:bodyPr>
            <a:spAutoFit/>
          </a:bodyPr>
          <a:lstStyle/>
          <a:p>
            <a:pPr eaLnBrk="0" hangingPunct="0">
              <a:spcBef>
                <a:spcPct val="50000"/>
              </a:spcBef>
            </a:pPr>
            <a:r>
              <a:rPr lang="nl-NL" sz="1600">
                <a:latin typeface="Times New Roman" pitchFamily="18" charset="0"/>
              </a:rPr>
              <a:t>Het vermogen om te veranderen</a:t>
            </a:r>
            <a:endParaRPr lang="nl-NL">
              <a:latin typeface="Times New Roman" pitchFamily="18" charset="0"/>
            </a:endParaRPr>
          </a:p>
          <a:p>
            <a:pPr eaLnBrk="0" hangingPunct="0">
              <a:spcBef>
                <a:spcPct val="50000"/>
              </a:spcBef>
            </a:pPr>
            <a:endParaRPr lang="nl-NL" sz="1600">
              <a:effectLst>
                <a:outerShdw blurRad="38100" dist="38100" dir="2700000" algn="tl">
                  <a:srgbClr val="C0C0C0"/>
                </a:outerShdw>
              </a:effectLst>
              <a:latin typeface="Times New Roman" pitchFamily="18" charset="0"/>
            </a:endParaRPr>
          </a:p>
        </p:txBody>
      </p:sp>
      <p:sp>
        <p:nvSpPr>
          <p:cNvPr id="8240" name="Text Box 48"/>
          <p:cNvSpPr txBox="1">
            <a:spLocks noChangeArrowheads="1"/>
          </p:cNvSpPr>
          <p:nvPr/>
        </p:nvSpPr>
        <p:spPr bwMode="auto">
          <a:xfrm>
            <a:off x="4191000" y="5181600"/>
            <a:ext cx="1343025" cy="825500"/>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Het vermogen</a:t>
            </a:r>
          </a:p>
          <a:p>
            <a:pPr eaLnBrk="0" hangingPunct="0"/>
            <a:r>
              <a:rPr lang="nl-NL" sz="1600">
                <a:latin typeface="Times New Roman" pitchFamily="18" charset="0"/>
              </a:rPr>
              <a:t> om te</a:t>
            </a:r>
          </a:p>
          <a:p>
            <a:pPr eaLnBrk="0" hangingPunct="0"/>
            <a:r>
              <a:rPr lang="nl-NL" sz="1600">
                <a:latin typeface="Times New Roman" pitchFamily="18" charset="0"/>
              </a:rPr>
              <a:t>veranderen</a:t>
            </a:r>
            <a:endParaRPr lang="nl-NL" sz="1600">
              <a:effectLst>
                <a:outerShdw blurRad="38100" dist="38100" dir="2700000" algn="tl">
                  <a:srgbClr val="C0C0C0"/>
                </a:outerShdw>
              </a:effectLst>
              <a:latin typeface="Times New Roman" pitchFamily="18" charset="0"/>
            </a:endParaRPr>
          </a:p>
        </p:txBody>
      </p:sp>
      <p:sp>
        <p:nvSpPr>
          <p:cNvPr id="8241" name="Text Box 49"/>
          <p:cNvSpPr txBox="1">
            <a:spLocks noChangeArrowheads="1"/>
          </p:cNvSpPr>
          <p:nvPr/>
        </p:nvSpPr>
        <p:spPr bwMode="auto">
          <a:xfrm>
            <a:off x="6003925" y="2500313"/>
            <a:ext cx="1366838" cy="106997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Eerste stappen</a:t>
            </a:r>
          </a:p>
          <a:p>
            <a:pPr eaLnBrk="0" hangingPunct="0"/>
            <a:r>
              <a:rPr lang="nl-NL" sz="1600">
                <a:latin typeface="Times New Roman" pitchFamily="18" charset="0"/>
              </a:rPr>
              <a:t>die tot actie</a:t>
            </a:r>
          </a:p>
          <a:p>
            <a:pPr eaLnBrk="0" hangingPunct="0"/>
            <a:r>
              <a:rPr lang="nl-NL" sz="1600">
                <a:latin typeface="Times New Roman" pitchFamily="18" charset="0"/>
              </a:rPr>
              <a:t>leiden</a:t>
            </a:r>
            <a:endParaRPr lang="nl-NL">
              <a:effectLst>
                <a:outerShdw blurRad="38100" dist="38100" dir="2700000" algn="tl">
                  <a:srgbClr val="C0C0C0"/>
                </a:outerShdw>
              </a:effectLst>
              <a:latin typeface="Times New Roman" pitchFamily="18" charset="0"/>
            </a:endParaRPr>
          </a:p>
          <a:p>
            <a:pPr eaLnBrk="0" hangingPunct="0"/>
            <a:endParaRPr lang="nl-NL" sz="1600">
              <a:latin typeface="Times New Roman" pitchFamily="18" charset="0"/>
            </a:endParaRPr>
          </a:p>
        </p:txBody>
      </p:sp>
      <p:sp>
        <p:nvSpPr>
          <p:cNvPr id="8242" name="Text Box 50"/>
          <p:cNvSpPr txBox="1">
            <a:spLocks noChangeArrowheads="1"/>
          </p:cNvSpPr>
          <p:nvPr/>
        </p:nvSpPr>
        <p:spPr bwMode="auto">
          <a:xfrm>
            <a:off x="6003925" y="3871913"/>
            <a:ext cx="1366838" cy="1069975"/>
          </a:xfrm>
          <a:prstGeom prst="rect">
            <a:avLst/>
          </a:prstGeom>
          <a:noFill/>
          <a:ln w="9525">
            <a:noFill/>
            <a:miter lim="800000"/>
            <a:headEnd/>
            <a:tailEnd/>
          </a:ln>
          <a:effectLst/>
        </p:spPr>
        <p:txBody>
          <a:bodyPr wrap="none">
            <a:spAutoFit/>
          </a:bodyPr>
          <a:lstStyle/>
          <a:p>
            <a:pPr eaLnBrk="0" hangingPunct="0"/>
            <a:r>
              <a:rPr lang="nl-NL" sz="1600">
                <a:latin typeface="Times New Roman" pitchFamily="18" charset="0"/>
              </a:rPr>
              <a:t>Eerste stappen</a:t>
            </a:r>
          </a:p>
          <a:p>
            <a:pPr eaLnBrk="0" hangingPunct="0"/>
            <a:r>
              <a:rPr lang="nl-NL" sz="1600">
                <a:latin typeface="Times New Roman" pitchFamily="18" charset="0"/>
              </a:rPr>
              <a:t>die tot actie</a:t>
            </a:r>
          </a:p>
          <a:p>
            <a:pPr eaLnBrk="0" hangingPunct="0"/>
            <a:r>
              <a:rPr lang="nl-NL" sz="1600">
                <a:latin typeface="Times New Roman" pitchFamily="18" charset="0"/>
              </a:rPr>
              <a:t>leiden</a:t>
            </a:r>
            <a:endParaRPr lang="nl-NL">
              <a:effectLst>
                <a:outerShdw blurRad="38100" dist="38100" dir="2700000" algn="tl">
                  <a:srgbClr val="C0C0C0"/>
                </a:outerShdw>
              </a:effectLst>
              <a:latin typeface="Times New Roman" pitchFamily="18" charset="0"/>
            </a:endParaRPr>
          </a:p>
          <a:p>
            <a:pPr eaLnBrk="0" hangingPunct="0"/>
            <a:endParaRPr lang="nl-NL" sz="1600">
              <a:latin typeface="Times New Roman" pitchFamily="18" charset="0"/>
            </a:endParaRPr>
          </a:p>
        </p:txBody>
      </p:sp>
      <p:sp>
        <p:nvSpPr>
          <p:cNvPr id="3" name="Tijdelijke aanduiding voor voettekst 2"/>
          <p:cNvSpPr>
            <a:spLocks noGrp="1"/>
          </p:cNvSpPr>
          <p:nvPr>
            <p:ph type="ftr" sz="quarter" idx="11"/>
          </p:nvPr>
        </p:nvSpPr>
        <p:spPr/>
        <p:txBody>
          <a:bodyPr/>
          <a:lstStyle/>
          <a:p>
            <a:r>
              <a:rPr lang="nl-NL"/>
              <a:t>mr. R.M.J. van Zijp, Merlijn Medezeggenschap</a:t>
            </a:r>
          </a:p>
        </p:txBody>
      </p:sp>
      <p:sp>
        <p:nvSpPr>
          <p:cNvPr id="4" name="Tijdelijke aanduiding voor dianummer 3"/>
          <p:cNvSpPr>
            <a:spLocks noGrp="1"/>
          </p:cNvSpPr>
          <p:nvPr>
            <p:ph type="sldNum" sz="quarter" idx="12"/>
          </p:nvPr>
        </p:nvSpPr>
        <p:spPr/>
        <p:txBody>
          <a:bodyPr/>
          <a:lstStyle/>
          <a:p>
            <a:fld id="{255C54C4-19A1-4D89-A0BD-0759005B5133}" type="slidenum">
              <a:rPr lang="nl-NL" smtClean="0"/>
              <a:pPr/>
              <a:t>38</a:t>
            </a:fld>
            <a:endParaRPr lang="nl-NL"/>
          </a:p>
        </p:txBody>
      </p:sp>
      <p:pic>
        <p:nvPicPr>
          <p:cNvPr id="54" name="Afbeelding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55" name="Afbeelding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14171" y="575678"/>
            <a:ext cx="8229600" cy="837098"/>
          </a:xfrm>
        </p:spPr>
        <p:txBody>
          <a:bodyPr/>
          <a:lstStyle/>
          <a:p>
            <a:r>
              <a:rPr lang="nl-NL" dirty="0"/>
              <a:t>Hoe omgaan met meer werk?</a:t>
            </a:r>
          </a:p>
        </p:txBody>
      </p:sp>
      <p:pic>
        <p:nvPicPr>
          <p:cNvPr id="8" name="Tijdelijke aanduiding voor inhou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1889" y="1782762"/>
            <a:ext cx="6900219" cy="4525963"/>
          </a:xfr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39</a:t>
            </a:fld>
            <a:endParaRPr lang="nl-NL"/>
          </a:p>
        </p:txBody>
      </p:sp>
    </p:spTree>
    <p:extLst>
      <p:ext uri="{BB962C8B-B14F-4D97-AF65-F5344CB8AC3E}">
        <p14:creationId xmlns:p14="http://schemas.microsoft.com/office/powerpoint/2010/main" val="3713317823"/>
      </p:ext>
    </p:extLst>
  </p:cSld>
  <p:clrMapOvr>
    <a:masterClrMapping/>
  </p:clrMapOvr>
  <mc:AlternateContent xmlns:mc="http://schemas.openxmlformats.org/markup-compatibility/2006" xmlns:p14="http://schemas.microsoft.com/office/powerpoint/2010/main">
    <mc:Choice Requires="p14">
      <p:transition spd="slow" p14:dur="2000" advTm="1656"/>
    </mc:Choice>
    <mc:Fallback xmlns="">
      <p:transition spd="slow" advTm="16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575678"/>
            <a:ext cx="7883636" cy="693082"/>
          </a:xfrm>
        </p:spPr>
        <p:txBody>
          <a:bodyPr>
            <a:normAutofit fontScale="90000"/>
          </a:bodyPr>
          <a:lstStyle/>
          <a:p>
            <a:pPr algn="l"/>
            <a:r>
              <a:rPr lang="nl-NL" dirty="0"/>
              <a:t>	CONCLUSIE</a:t>
            </a:r>
          </a:p>
        </p:txBody>
      </p:sp>
      <p:sp>
        <p:nvSpPr>
          <p:cNvPr id="3" name="Ondertitel 2"/>
          <p:cNvSpPr>
            <a:spLocks noGrp="1"/>
          </p:cNvSpPr>
          <p:nvPr>
            <p:ph type="subTitle" idx="1"/>
          </p:nvPr>
        </p:nvSpPr>
        <p:spPr>
          <a:xfrm>
            <a:off x="683568" y="1281825"/>
            <a:ext cx="7519391" cy="3898308"/>
          </a:xfrm>
        </p:spPr>
        <p:txBody>
          <a:bodyPr>
            <a:normAutofit/>
          </a:bodyPr>
          <a:lstStyle/>
          <a:p>
            <a:pPr marL="514350" indent="-514350" algn="l">
              <a:buAutoNum type="arabicParenR"/>
            </a:pPr>
            <a:r>
              <a:rPr lang="nl-NL" sz="2400" dirty="0">
                <a:effectLst>
                  <a:outerShdw blurRad="38100" dist="38100" dir="2700000" algn="tl">
                    <a:srgbClr val="000000">
                      <a:alpha val="43137"/>
                    </a:srgbClr>
                  </a:outerShdw>
                </a:effectLst>
                <a:latin typeface="Arial Nova" panose="020B0504020202020204" pitchFamily="34" charset="0"/>
              </a:rPr>
              <a:t>OR HEEFT HET AL DRUK GENOEG</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468888" y="4470214"/>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7258" y="1719101"/>
            <a:ext cx="5184576" cy="1916109"/>
          </a:xfrm>
          <a:prstGeom prst="rect">
            <a:avLst/>
          </a:prstGeom>
        </p:spPr>
      </p:pic>
      <p:sp>
        <p:nvSpPr>
          <p:cNvPr id="9" name="Tekstvak 8"/>
          <p:cNvSpPr txBox="1"/>
          <p:nvPr/>
        </p:nvSpPr>
        <p:spPr>
          <a:xfrm>
            <a:off x="683568" y="4239382"/>
            <a:ext cx="6761984" cy="1200329"/>
          </a:xfrm>
          <a:prstGeom prst="rect">
            <a:avLst/>
          </a:prstGeom>
          <a:noFill/>
        </p:spPr>
        <p:txBody>
          <a:bodyPr wrap="square" rtlCol="0">
            <a:spAutoFit/>
          </a:bodyPr>
          <a:lstStyle/>
          <a:p>
            <a:r>
              <a:rPr lang="nl-NL" sz="2400" dirty="0">
                <a:solidFill>
                  <a:schemeClr val="tx1">
                    <a:tint val="75000"/>
                  </a:schemeClr>
                </a:solidFill>
                <a:effectLst>
                  <a:outerShdw blurRad="38100" dist="38100" dir="2700000" algn="tl">
                    <a:srgbClr val="000000">
                      <a:alpha val="43137"/>
                    </a:srgbClr>
                  </a:outerShdw>
                </a:effectLst>
              </a:rPr>
              <a:t>2</a:t>
            </a:r>
            <a:r>
              <a:rPr lang="nl-NL" sz="2400" dirty="0">
                <a:solidFill>
                  <a:schemeClr val="tx1">
                    <a:tint val="75000"/>
                  </a:schemeClr>
                </a:solidFill>
                <a:effectLst>
                  <a:outerShdw blurRad="38100" dist="38100" dir="2700000" algn="tl">
                    <a:srgbClr val="000000">
                      <a:alpha val="43137"/>
                    </a:srgbClr>
                  </a:outerShdw>
                </a:effectLst>
                <a:latin typeface="Arial Nova" panose="020B0504020202020204" pitchFamily="34" charset="0"/>
              </a:rPr>
              <a:t>.   ER KOMT NOG MEER WERK AAN</a:t>
            </a:r>
          </a:p>
          <a:p>
            <a:pPr marL="457200" indent="-457200">
              <a:buFont typeface="+mj-lt"/>
              <a:buAutoNum type="arabicPeriod" startAt="3"/>
            </a:pPr>
            <a:r>
              <a:rPr lang="nl-NL" sz="2400" dirty="0">
                <a:solidFill>
                  <a:schemeClr val="tx1">
                    <a:tint val="75000"/>
                  </a:schemeClr>
                </a:solidFill>
                <a:effectLst>
                  <a:outerShdw blurRad="38100" dist="38100" dir="2700000" algn="tl">
                    <a:srgbClr val="000000">
                      <a:alpha val="43137"/>
                    </a:srgbClr>
                  </a:outerShdw>
                </a:effectLst>
                <a:latin typeface="Arial Nova" panose="020B0504020202020204" pitchFamily="34" charset="0"/>
              </a:rPr>
              <a:t>ALS OR MOET JE VERANDEREN</a:t>
            </a:r>
          </a:p>
          <a:p>
            <a:endParaRPr lang="nl-NL" sz="2400" dirty="0">
              <a:solidFill>
                <a:schemeClr val="tx1">
                  <a:tint val="75000"/>
                </a:schemeClr>
              </a:solidFill>
              <a:effectLst>
                <a:outerShdw blurRad="38100" dist="38100" dir="2700000" algn="tl">
                  <a:srgbClr val="000000">
                    <a:alpha val="43137"/>
                  </a:srgbClr>
                </a:outerShdw>
              </a:effectLst>
            </a:endParaRPr>
          </a:p>
        </p:txBody>
      </p:sp>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111" y="5193198"/>
            <a:ext cx="1787505" cy="1057179"/>
          </a:xfrm>
          <a:prstGeom prst="rect">
            <a:avLst/>
          </a:prstGeom>
        </p:spPr>
      </p:pic>
      <p:sp>
        <p:nvSpPr>
          <p:cNvPr id="12" name="Tijdelijke aanduiding voor voettekst 11"/>
          <p:cNvSpPr>
            <a:spLocks noGrp="1"/>
          </p:cNvSpPr>
          <p:nvPr>
            <p:ph type="ftr" sz="quarter" idx="11"/>
          </p:nvPr>
        </p:nvSpPr>
        <p:spPr/>
        <p:txBody>
          <a:bodyPr/>
          <a:lstStyle/>
          <a:p>
            <a:r>
              <a:rPr lang="nl-NL"/>
              <a:t>mr. R.M.J. van Zijp, Merlijn Medezeggenschap</a:t>
            </a:r>
          </a:p>
        </p:txBody>
      </p:sp>
      <p:sp>
        <p:nvSpPr>
          <p:cNvPr id="13" name="Tijdelijke aanduiding voor dianummer 12"/>
          <p:cNvSpPr>
            <a:spLocks noGrp="1"/>
          </p:cNvSpPr>
          <p:nvPr>
            <p:ph type="sldNum" sz="quarter" idx="12"/>
          </p:nvPr>
        </p:nvSpPr>
        <p:spPr/>
        <p:txBody>
          <a:bodyPr/>
          <a:lstStyle/>
          <a:p>
            <a:fld id="{255C54C4-19A1-4D89-A0BD-0759005B5133}" type="slidenum">
              <a:rPr lang="nl-NL" smtClean="0"/>
              <a:pPr/>
              <a:t>4</a:t>
            </a:fld>
            <a:endParaRPr lang="nl-NL"/>
          </a:p>
        </p:txBody>
      </p:sp>
    </p:spTree>
    <p:custDataLst>
      <p:tags r:id="rId1"/>
    </p:custDataLst>
    <p:extLst>
      <p:ext uri="{BB962C8B-B14F-4D97-AF65-F5344CB8AC3E}">
        <p14:creationId xmlns:p14="http://schemas.microsoft.com/office/powerpoint/2010/main" val="2681249465"/>
      </p:ext>
    </p:extLst>
  </p:cSld>
  <p:clrMapOvr>
    <a:masterClrMapping/>
  </p:clrMapOvr>
  <mc:AlternateContent xmlns:mc="http://schemas.openxmlformats.org/markup-compatibility/2006" xmlns:p14="http://schemas.microsoft.com/office/powerpoint/2010/main">
    <mc:Choice Requires="p14">
      <p:transition spd="slow" p14:dur="2000" advTm="45166"/>
    </mc:Choice>
    <mc:Fallback xmlns="">
      <p:transition spd="slow" advTm="45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WET OR is kaderwet</a:t>
            </a:r>
          </a:p>
        </p:txBody>
      </p:sp>
      <p:sp>
        <p:nvSpPr>
          <p:cNvPr id="3" name="Content Placeholder 2"/>
          <p:cNvSpPr>
            <a:spLocks noGrp="1"/>
          </p:cNvSpPr>
          <p:nvPr>
            <p:ph idx="1"/>
          </p:nvPr>
        </p:nvSpPr>
        <p:spPr/>
        <p:txBody>
          <a:bodyPr>
            <a:normAutofit/>
          </a:bodyPr>
          <a:lstStyle/>
          <a:p>
            <a:r>
              <a:rPr lang="nl-NL" dirty="0"/>
              <a:t>Wel verouderd maar geeft voldoende handvatten </a:t>
            </a:r>
          </a:p>
          <a:p>
            <a:r>
              <a:rPr lang="nl-NL" dirty="0"/>
              <a:t>Gebruik veel meer recht van initiatief</a:t>
            </a:r>
          </a:p>
          <a:p>
            <a:r>
              <a:rPr lang="nl-NL" dirty="0"/>
              <a:t>Gebruik commissies als een soort flexibele schil om de kern van de ondernemingsraad</a:t>
            </a:r>
          </a:p>
          <a:p>
            <a:r>
              <a:rPr lang="nl-NL" dirty="0"/>
              <a:t>Gebruik veel meer recht om advies in te huren</a:t>
            </a:r>
          </a:p>
          <a:p>
            <a:r>
              <a:rPr lang="nl-NL" dirty="0"/>
              <a:t>Gebruik veel meer het recht van informatie</a:t>
            </a:r>
            <a:r>
              <a:rPr lang="nl-NL" dirty="0">
                <a:sym typeface="Wingdings" panose="05000000000000000000" pitchFamily="2" charset="2"/>
              </a:rPr>
              <a:t> ga halen</a:t>
            </a:r>
            <a:endParaRPr lang="nl-NL" dirty="0"/>
          </a:p>
          <a:p>
            <a:endParaRPr lang="nl-NL" dirty="0"/>
          </a:p>
        </p:txBody>
      </p:sp>
      <p:sp>
        <p:nvSpPr>
          <p:cNvPr id="5" name="Tijdelijke aanduiding voor voettekst 4"/>
          <p:cNvSpPr>
            <a:spLocks noGrp="1"/>
          </p:cNvSpPr>
          <p:nvPr>
            <p:ph type="ftr" sz="quarter" idx="11"/>
          </p:nvPr>
        </p:nvSpPr>
        <p:spPr/>
        <p:txBody>
          <a:bodyPr/>
          <a:lstStyle/>
          <a:p>
            <a:r>
              <a:rPr lang="nl-NL"/>
              <a:t>mr. R.M.J. van Zijp, Merlijn Medezeggenschap</a:t>
            </a:r>
          </a:p>
        </p:txBody>
      </p:sp>
      <p:sp>
        <p:nvSpPr>
          <p:cNvPr id="6" name="Tijdelijke aanduiding voor dianummer 5"/>
          <p:cNvSpPr>
            <a:spLocks noGrp="1"/>
          </p:cNvSpPr>
          <p:nvPr>
            <p:ph type="sldNum" sz="quarter" idx="12"/>
          </p:nvPr>
        </p:nvSpPr>
        <p:spPr/>
        <p:txBody>
          <a:bodyPr/>
          <a:lstStyle/>
          <a:p>
            <a:fld id="{255C54C4-19A1-4D89-A0BD-0759005B5133}" type="slidenum">
              <a:rPr lang="nl-NL" smtClean="0"/>
              <a:pPr/>
              <a:t>40</a:t>
            </a:fld>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2"/>
    </mc:Choice>
    <mc:Fallback xmlns="">
      <p:transition spd="slow" advTm="5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Aan het werk</a:t>
            </a:r>
          </a:p>
        </p:txBody>
      </p:sp>
      <p:sp>
        <p:nvSpPr>
          <p:cNvPr id="3" name="Content Placeholder 2"/>
          <p:cNvSpPr>
            <a:spLocks noGrp="1"/>
          </p:cNvSpPr>
          <p:nvPr>
            <p:ph idx="1"/>
          </p:nvPr>
        </p:nvSpPr>
        <p:spPr/>
        <p:txBody>
          <a:bodyPr>
            <a:normAutofit lnSpcReduction="10000"/>
          </a:bodyPr>
          <a:lstStyle/>
          <a:p>
            <a:r>
              <a:rPr lang="nl-NL" dirty="0"/>
              <a:t>Bepaal een onderwerp waar u in het kader van raamovereenkomsten CAO aan wilt werken.</a:t>
            </a:r>
          </a:p>
          <a:p>
            <a:r>
              <a:rPr lang="nl-NL" dirty="0"/>
              <a:t>Stel vast wat er nog ontbreekt. Dat zou de eerste stap kunnen zijn.</a:t>
            </a:r>
          </a:p>
          <a:p>
            <a:r>
              <a:rPr lang="nl-NL" dirty="0"/>
              <a:t>Recht van initiatief, bijvoorbeeld laat de werkgever collectieve verzekeringen regelen. Dat kost de werkgever niets maar is voordeel voor de achterban.</a:t>
            </a:r>
          </a:p>
          <a:p>
            <a:endParaRPr lang="nl-NL" dirty="0"/>
          </a:p>
        </p:txBody>
      </p:sp>
      <p:sp>
        <p:nvSpPr>
          <p:cNvPr id="5" name="Tijdelijke aanduiding voor voettekst 4"/>
          <p:cNvSpPr>
            <a:spLocks noGrp="1"/>
          </p:cNvSpPr>
          <p:nvPr>
            <p:ph type="ftr" sz="quarter" idx="11"/>
          </p:nvPr>
        </p:nvSpPr>
        <p:spPr/>
        <p:txBody>
          <a:bodyPr/>
          <a:lstStyle/>
          <a:p>
            <a:r>
              <a:rPr lang="nl-NL"/>
              <a:t>mr. R.M.J. van Zijp, Merlijn Medezeggenschap</a:t>
            </a:r>
          </a:p>
        </p:txBody>
      </p:sp>
      <p:sp>
        <p:nvSpPr>
          <p:cNvPr id="6" name="Tijdelijke aanduiding voor dianummer 5"/>
          <p:cNvSpPr>
            <a:spLocks noGrp="1"/>
          </p:cNvSpPr>
          <p:nvPr>
            <p:ph type="sldNum" sz="quarter" idx="12"/>
          </p:nvPr>
        </p:nvSpPr>
        <p:spPr/>
        <p:txBody>
          <a:bodyPr/>
          <a:lstStyle/>
          <a:p>
            <a:fld id="{255C54C4-19A1-4D89-A0BD-0759005B5133}" type="slidenum">
              <a:rPr lang="nl-NL" smtClean="0"/>
              <a:pPr/>
              <a:t>41</a:t>
            </a:fld>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Tips</a:t>
            </a:r>
          </a:p>
        </p:txBody>
      </p:sp>
      <p:sp>
        <p:nvSpPr>
          <p:cNvPr id="3" name="Content Placeholder 2"/>
          <p:cNvSpPr>
            <a:spLocks noGrp="1"/>
          </p:cNvSpPr>
          <p:nvPr>
            <p:ph idx="1"/>
          </p:nvPr>
        </p:nvSpPr>
        <p:spPr/>
        <p:txBody>
          <a:bodyPr>
            <a:normAutofit fontScale="70000" lnSpcReduction="20000"/>
          </a:bodyPr>
          <a:lstStyle/>
          <a:p>
            <a:r>
              <a:rPr lang="nl-NL" dirty="0"/>
              <a:t>Benut de talenten van de OR-leden.</a:t>
            </a:r>
          </a:p>
          <a:p>
            <a:r>
              <a:rPr lang="nl-NL" dirty="0"/>
              <a:t>In commissies kunnen ook niet OR-leden plaatsnemen.</a:t>
            </a:r>
          </a:p>
          <a:p>
            <a:r>
              <a:rPr lang="nl-NL" dirty="0"/>
              <a:t>Maak een sociaal netwerk (</a:t>
            </a:r>
            <a:r>
              <a:rPr lang="nl-NL" dirty="0" err="1"/>
              <a:t>Whatsapp</a:t>
            </a:r>
            <a:r>
              <a:rPr lang="nl-NL" dirty="0"/>
              <a:t>) voor  inhoudelijke informatie binnen en/of buiten de organisatie.</a:t>
            </a:r>
          </a:p>
          <a:p>
            <a:r>
              <a:rPr lang="nl-NL" dirty="0"/>
              <a:t>Zet het op de jaaragenda met de bestuurder.</a:t>
            </a:r>
          </a:p>
          <a:p>
            <a:r>
              <a:rPr lang="nl-NL" dirty="0"/>
              <a:t>Zoek naar oplossingen die de bestuurder veel kan opleveren en de werknemer niet te veel kan kosten. Wees praktisch . Vaak zijn dat de goede oplossingen.</a:t>
            </a:r>
          </a:p>
          <a:p>
            <a:r>
              <a:rPr lang="nl-NL" dirty="0"/>
              <a:t>Stel eerst vragen aan bestuurder en aan de achterban voordat je überhaupt begint aan het oppakken.</a:t>
            </a:r>
          </a:p>
          <a:p>
            <a:r>
              <a:rPr lang="nl-NL" dirty="0"/>
              <a:t>Schakel tijdig hulp in. Als ik kiespijn heb ga ik naar de tandarts. Kijk niet naar alleen de kosten maar ook wat het oplevert. Immers ook de bestuurder laat zich door allerlei deskundigen bijstaan, accountant, juristen, pensioenadviseurs, belastingadviseurs, enz.</a:t>
            </a:r>
          </a:p>
          <a:p>
            <a:endParaRPr lang="nl-NL" dirty="0"/>
          </a:p>
        </p:txBody>
      </p:sp>
      <p:sp>
        <p:nvSpPr>
          <p:cNvPr id="5" name="Tijdelijke aanduiding voor voettekst 4"/>
          <p:cNvSpPr>
            <a:spLocks noGrp="1"/>
          </p:cNvSpPr>
          <p:nvPr>
            <p:ph type="ftr" sz="quarter" idx="11"/>
          </p:nvPr>
        </p:nvSpPr>
        <p:spPr/>
        <p:txBody>
          <a:bodyPr/>
          <a:lstStyle/>
          <a:p>
            <a:r>
              <a:rPr lang="nl-NL"/>
              <a:t>mr. R.M.J. van Zijp, Merlijn Medezeggenschap</a:t>
            </a:r>
          </a:p>
        </p:txBody>
      </p:sp>
      <p:sp>
        <p:nvSpPr>
          <p:cNvPr id="6" name="Tijdelijke aanduiding voor dianummer 5"/>
          <p:cNvSpPr>
            <a:spLocks noGrp="1"/>
          </p:cNvSpPr>
          <p:nvPr>
            <p:ph type="sldNum" sz="quarter" idx="12"/>
          </p:nvPr>
        </p:nvSpPr>
        <p:spPr/>
        <p:txBody>
          <a:bodyPr/>
          <a:lstStyle/>
          <a:p>
            <a:fld id="{255C54C4-19A1-4D89-A0BD-0759005B5133}" type="slidenum">
              <a:rPr lang="nl-NL" smtClean="0"/>
              <a:pPr/>
              <a:t>42</a:t>
            </a:fld>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4"/>
    </mc:Choice>
    <mc:Fallback xmlns="">
      <p:transition spd="slow" advTm="17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171" y="575678"/>
            <a:ext cx="8229600" cy="837752"/>
          </a:xfrm>
        </p:spPr>
        <p:txBody>
          <a:bodyPr/>
          <a:lstStyle/>
          <a:p>
            <a:r>
              <a:rPr lang="nl-NL" dirty="0"/>
              <a:t>Bedankt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220" y="566"/>
            <a:ext cx="432780" cy="6857434"/>
          </a:xfrm>
          <a:prstGeom prst="rect">
            <a:avLst/>
          </a:prstGeom>
        </p:spPr>
      </p:pic>
      <p:sp>
        <p:nvSpPr>
          <p:cNvPr id="3" name="Tekstvak 2"/>
          <p:cNvSpPr txBox="1"/>
          <p:nvPr/>
        </p:nvSpPr>
        <p:spPr>
          <a:xfrm>
            <a:off x="1121889" y="4581128"/>
            <a:ext cx="6900219" cy="1477328"/>
          </a:xfrm>
          <a:prstGeom prst="rect">
            <a:avLst/>
          </a:prstGeom>
          <a:noFill/>
        </p:spPr>
        <p:txBody>
          <a:bodyPr wrap="square" rtlCol="0">
            <a:spAutoFit/>
          </a:bodyPr>
          <a:lstStyle/>
          <a:p>
            <a:pPr algn="ctr"/>
            <a:r>
              <a:rPr lang="en-US" dirty="0" err="1" smtClean="0"/>
              <a:t>Vragen</a:t>
            </a:r>
            <a:r>
              <a:rPr lang="en-US" dirty="0" smtClean="0"/>
              <a:t>? </a:t>
            </a:r>
            <a:br>
              <a:rPr lang="en-US" dirty="0" smtClean="0"/>
            </a:br>
            <a:endParaRPr lang="en-US" dirty="0" smtClean="0"/>
          </a:p>
          <a:p>
            <a:pPr algn="ctr"/>
            <a:r>
              <a:rPr lang="en-US" dirty="0" smtClean="0">
                <a:hlinkClick r:id="rId5"/>
              </a:rPr>
              <a:t>info@merlijnmedezeggenschap.nl</a:t>
            </a:r>
            <a:endParaRPr lang="en-US" dirty="0" smtClean="0"/>
          </a:p>
          <a:p>
            <a:pPr algn="ctr"/>
            <a:endParaRPr lang="en-US" dirty="0" smtClean="0"/>
          </a:p>
          <a:p>
            <a:pPr algn="ctr"/>
            <a:r>
              <a:rPr lang="en-US" dirty="0" smtClean="0"/>
              <a:t>073 - 5323582</a:t>
            </a:r>
            <a:endParaRPr lang="nl-NL" dirty="0" smtClean="0"/>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43</a:t>
            </a:fld>
            <a:endParaRPr lang="nl-NL"/>
          </a:p>
        </p:txBody>
      </p:sp>
      <p:pic>
        <p:nvPicPr>
          <p:cNvPr id="12" name="Tijdelijke aanduiding voor inhoud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9949" y="1419897"/>
            <a:ext cx="4644098" cy="3046137"/>
          </a:xfrm>
          <a:prstGeom prst="rect">
            <a:avLst/>
          </a:prstGeom>
        </p:spPr>
      </p:pic>
    </p:spTree>
    <p:extLst>
      <p:ext uri="{BB962C8B-B14F-4D97-AF65-F5344CB8AC3E}">
        <p14:creationId xmlns:p14="http://schemas.microsoft.com/office/powerpoint/2010/main" val="3077137455"/>
      </p:ext>
    </p:extLst>
  </p:cSld>
  <p:clrMapOvr>
    <a:masterClrMapping/>
  </p:clrMapOvr>
  <mc:AlternateContent xmlns:mc="http://schemas.openxmlformats.org/markup-compatibility/2006" xmlns:p14="http://schemas.microsoft.com/office/powerpoint/2010/main">
    <mc:Choice Requires="p14">
      <p:transition spd="slow" p14:dur="2000" advTm="1625"/>
    </mc:Choice>
    <mc:Fallback xmlns="">
      <p:transition spd="slow" advTm="162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t>	</a:t>
            </a:r>
          </a:p>
        </p:txBody>
      </p:sp>
      <p:pic>
        <p:nvPicPr>
          <p:cNvPr id="14" name="Tijdelijke aanduiding voor afbeelding 13"/>
          <p:cNvPicPr>
            <a:picLocks noGrp="1" noChangeAspect="1"/>
          </p:cNvPicPr>
          <p:nvPr>
            <p:ph type="pic" idx="1"/>
          </p:nvPr>
        </p:nvPicPr>
        <p:blipFill>
          <a:blip r:embed="rId4">
            <a:extLst>
              <a:ext uri="{28A0092B-C50C-407E-A947-70E740481C1C}">
                <a14:useLocalDpi xmlns:a14="http://schemas.microsoft.com/office/drawing/2010/main" val="0"/>
              </a:ext>
            </a:extLst>
          </a:blip>
          <a:srcRect l="4762" r="4762"/>
          <a:stretch>
            <a:fillRect/>
          </a:stretch>
        </p:blipFill>
        <p:spPr>
          <a:xfrm>
            <a:off x="1835150" y="615950"/>
            <a:ext cx="5486400" cy="4114800"/>
          </a:xfr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468888" y="4470214"/>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3" name="Pijl: omlaag 2"/>
          <p:cNvSpPr/>
          <p:nvPr/>
        </p:nvSpPr>
        <p:spPr>
          <a:xfrm>
            <a:off x="182780" y="1716712"/>
            <a:ext cx="1872208"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805426" y="1899472"/>
            <a:ext cx="857328" cy="1200329"/>
          </a:xfrm>
          <a:prstGeom prst="rect">
            <a:avLst/>
          </a:prstGeom>
          <a:noFill/>
        </p:spPr>
        <p:txBody>
          <a:bodyPr wrap="square" rtlCol="0">
            <a:spAutoFit/>
          </a:bodyPr>
          <a:lstStyle/>
          <a:p>
            <a:r>
              <a:rPr lang="nl-NL" dirty="0"/>
              <a:t>Hier</a:t>
            </a:r>
          </a:p>
          <a:p>
            <a:r>
              <a:rPr lang="nl-NL" dirty="0"/>
              <a:t>Moet</a:t>
            </a:r>
          </a:p>
          <a:p>
            <a:r>
              <a:rPr lang="nl-NL" dirty="0"/>
              <a:t>Je</a:t>
            </a:r>
          </a:p>
          <a:p>
            <a:r>
              <a:rPr lang="nl-NL" dirty="0"/>
              <a:t>zijn</a:t>
            </a:r>
          </a:p>
        </p:txBody>
      </p:sp>
      <p:sp>
        <p:nvSpPr>
          <p:cNvPr id="10" name="Pijl: omlaag 9"/>
          <p:cNvSpPr/>
          <p:nvPr/>
        </p:nvSpPr>
        <p:spPr>
          <a:xfrm rot="10800000">
            <a:off x="4749434" y="3455318"/>
            <a:ext cx="1872208" cy="20882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5341755" y="4054706"/>
            <a:ext cx="687564" cy="1477328"/>
          </a:xfrm>
          <a:prstGeom prst="rect">
            <a:avLst/>
          </a:prstGeom>
          <a:noFill/>
        </p:spPr>
        <p:txBody>
          <a:bodyPr wrap="square" rtlCol="0">
            <a:spAutoFit/>
          </a:bodyPr>
          <a:lstStyle/>
          <a:p>
            <a:r>
              <a:rPr lang="nl-NL" dirty="0"/>
              <a:t>Hier</a:t>
            </a:r>
          </a:p>
          <a:p>
            <a:r>
              <a:rPr lang="nl-NL" dirty="0"/>
              <a:t>Ben</a:t>
            </a:r>
          </a:p>
          <a:p>
            <a:r>
              <a:rPr lang="nl-NL" dirty="0"/>
              <a:t>Je</a:t>
            </a:r>
          </a:p>
          <a:p>
            <a:r>
              <a:rPr lang="nl-NL" dirty="0"/>
              <a:t>Te laat!</a:t>
            </a:r>
          </a:p>
        </p:txBody>
      </p:sp>
      <p:sp>
        <p:nvSpPr>
          <p:cNvPr id="12" name="Tijdelijke aanduiding voor voettekst 11"/>
          <p:cNvSpPr>
            <a:spLocks noGrp="1"/>
          </p:cNvSpPr>
          <p:nvPr>
            <p:ph type="ftr" sz="quarter" idx="11"/>
          </p:nvPr>
        </p:nvSpPr>
        <p:spPr/>
        <p:txBody>
          <a:bodyPr/>
          <a:lstStyle/>
          <a:p>
            <a:r>
              <a:rPr lang="nl-NL"/>
              <a:t>mr. R.M.J. van Zijp, Merlijn Medezeggenschap</a:t>
            </a:r>
          </a:p>
        </p:txBody>
      </p:sp>
      <p:sp>
        <p:nvSpPr>
          <p:cNvPr id="13" name="Tijdelijke aanduiding voor dianummer 12"/>
          <p:cNvSpPr>
            <a:spLocks noGrp="1"/>
          </p:cNvSpPr>
          <p:nvPr>
            <p:ph type="sldNum" sz="quarter" idx="12"/>
          </p:nvPr>
        </p:nvSpPr>
        <p:spPr/>
        <p:txBody>
          <a:bodyPr/>
          <a:lstStyle/>
          <a:p>
            <a:fld id="{255C54C4-19A1-4D89-A0BD-0759005B5133}" type="slidenum">
              <a:rPr lang="nl-NL" smtClean="0"/>
              <a:pPr/>
              <a:t>5</a:t>
            </a:fld>
            <a:endParaRPr lang="nl-NL"/>
          </a:p>
        </p:txBody>
      </p:sp>
    </p:spTree>
    <p:custDataLst>
      <p:tags r:id="rId1"/>
    </p:custDataLst>
    <p:extLst>
      <p:ext uri="{BB962C8B-B14F-4D97-AF65-F5344CB8AC3E}">
        <p14:creationId xmlns:p14="http://schemas.microsoft.com/office/powerpoint/2010/main" val="1331775249"/>
      </p:ext>
    </p:extLst>
  </p:cSld>
  <p:clrMapOvr>
    <a:masterClrMapping/>
  </p:clrMapOvr>
  <mc:AlternateContent xmlns:mc="http://schemas.openxmlformats.org/markup-compatibility/2006" xmlns:p14="http://schemas.microsoft.com/office/powerpoint/2010/main">
    <mc:Choice Requires="p14">
      <p:transition spd="slow" p14:dur="2000" advTm="75402"/>
    </mc:Choice>
    <mc:Fallback xmlns="">
      <p:transition spd="slow" advTm="754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250"/>
                                  </p:stCondLst>
                                  <p:childTnLst>
                                    <p:animEffect transition="out" filter="fade">
                                      <p:cBhvr>
                                        <p:cTn id="6" dur="3250" tmFilter="0, 0; .2, .5; .8, .5; 1, 0"/>
                                        <p:tgtEl>
                                          <p:spTgt spid="3"/>
                                        </p:tgtEl>
                                      </p:cBhvr>
                                    </p:animEffect>
                                    <p:animScale>
                                      <p:cBhvr>
                                        <p:cTn id="7" dur="16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grpId="0" nodeType="clickEffect">
                                  <p:stCondLst>
                                    <p:cond delay="250"/>
                                  </p:stCondLst>
                                  <p:childTnLst>
                                    <p:animEffect transition="out" filter="fade">
                                      <p:cBhvr>
                                        <p:cTn id="11" dur="3250" tmFilter="0, 0; .2, .5; .8, .5; 1, 0"/>
                                        <p:tgtEl>
                                          <p:spTgt spid="10"/>
                                        </p:tgtEl>
                                      </p:cBhvr>
                                    </p:animEffect>
                                    <p:animScale>
                                      <p:cBhvr>
                                        <p:cTn id="12" dur="162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t>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468888" y="4470214"/>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pic>
        <p:nvPicPr>
          <p:cNvPr id="9" name="Tijdelijke aanduiding voor afbeelding 8"/>
          <p:cNvPicPr>
            <a:picLocks noGrp="1" noChangeAspect="1"/>
          </p:cNvPicPr>
          <p:nvPr>
            <p:ph type="pic" idx="1"/>
          </p:nvPr>
        </p:nvPicPr>
        <p:blipFill>
          <a:blip r:embed="rId5">
            <a:extLst>
              <a:ext uri="{28A0092B-C50C-407E-A947-70E740481C1C}">
                <a14:useLocalDpi xmlns:a14="http://schemas.microsoft.com/office/drawing/2010/main" val="0"/>
              </a:ext>
            </a:extLst>
          </a:blip>
          <a:srcRect t="14269" b="14269"/>
          <a:stretch>
            <a:fillRect/>
          </a:stretch>
        </p:blipFill>
        <p:spPr>
          <a:xfrm>
            <a:off x="1561253" y="1646856"/>
            <a:ext cx="5486400" cy="4806479"/>
          </a:xfrm>
        </p:spPr>
      </p:pic>
      <p:sp>
        <p:nvSpPr>
          <p:cNvPr id="6" name="Tijdelijke aanduiding voor voettekst 5"/>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6</a:t>
            </a:fld>
            <a:endParaRPr lang="nl-NL"/>
          </a:p>
        </p:txBody>
      </p:sp>
    </p:spTree>
    <p:extLst>
      <p:ext uri="{BB962C8B-B14F-4D97-AF65-F5344CB8AC3E}">
        <p14:creationId xmlns:p14="http://schemas.microsoft.com/office/powerpoint/2010/main" val="3396490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a:t>	ER KOMT NOG MEER WERK AAN</a:t>
            </a:r>
          </a:p>
        </p:txBody>
      </p:sp>
      <p:sp>
        <p:nvSpPr>
          <p:cNvPr id="13" name="Tijdelijke aanduiding voor inhoud 12"/>
          <p:cNvSpPr>
            <a:spLocks noGrp="1"/>
          </p:cNvSpPr>
          <p:nvPr>
            <p:ph idx="1"/>
          </p:nvPr>
        </p:nvSpPr>
        <p:spPr>
          <a:xfrm>
            <a:off x="683568" y="1600200"/>
            <a:ext cx="8003232" cy="4525963"/>
          </a:xfrm>
        </p:spPr>
        <p:txBody>
          <a:bodyPr/>
          <a:lstStyle/>
          <a:p>
            <a:pPr lvl="1"/>
            <a:r>
              <a:rPr lang="en-GB" dirty="0"/>
              <a:t>Door </a:t>
            </a:r>
            <a:r>
              <a:rPr lang="en-GB" dirty="0" err="1"/>
              <a:t>wijzigingen</a:t>
            </a:r>
            <a:r>
              <a:rPr lang="en-GB" dirty="0"/>
              <a:t> WOR</a:t>
            </a:r>
          </a:p>
          <a:p>
            <a:pPr lvl="1"/>
            <a:r>
              <a:rPr lang="en-GB" dirty="0" err="1"/>
              <a:t>Doordat</a:t>
            </a:r>
            <a:r>
              <a:rPr lang="en-GB" dirty="0"/>
              <a:t> steeds </a:t>
            </a:r>
            <a:r>
              <a:rPr lang="en-GB" dirty="0" err="1"/>
              <a:t>meer</a:t>
            </a:r>
            <a:r>
              <a:rPr lang="en-GB" dirty="0"/>
              <a:t> CAO’s </a:t>
            </a:r>
            <a:r>
              <a:rPr lang="en-GB" dirty="0" err="1"/>
              <a:t>raamcao’s</a:t>
            </a:r>
            <a:r>
              <a:rPr lang="en-GB" dirty="0"/>
              <a:t> </a:t>
            </a:r>
            <a:r>
              <a:rPr lang="en-GB" dirty="0" err="1"/>
              <a:t>worden</a:t>
            </a:r>
            <a:endParaRPr lang="en-GB" dirty="0"/>
          </a:p>
          <a:p>
            <a:pPr lvl="1"/>
            <a:r>
              <a:rPr lang="en-GB" dirty="0"/>
              <a:t>Door </a:t>
            </a:r>
            <a:r>
              <a:rPr lang="en-GB" dirty="0" err="1"/>
              <a:t>ontwikkelingen</a:t>
            </a:r>
            <a:r>
              <a:rPr lang="en-GB" dirty="0"/>
              <a:t> in de </a:t>
            </a:r>
            <a:r>
              <a:rPr lang="en-GB" dirty="0" err="1"/>
              <a:t>organisatie</a:t>
            </a:r>
            <a:endParaRPr lang="en-GB" dirty="0"/>
          </a:p>
          <a:p>
            <a:pPr lvl="1"/>
            <a:r>
              <a:rPr lang="en-GB" dirty="0"/>
              <a:t>Door </a:t>
            </a:r>
            <a:r>
              <a:rPr lang="en-GB" dirty="0" err="1"/>
              <a:t>andere</a:t>
            </a:r>
            <a:r>
              <a:rPr lang="en-GB" dirty="0"/>
              <a:t> wet- en </a:t>
            </a:r>
            <a:r>
              <a:rPr lang="en-GB" dirty="0" err="1"/>
              <a:t>regelgeving</a:t>
            </a:r>
            <a:r>
              <a:rPr lang="en-GB" dirty="0"/>
              <a:t> </a:t>
            </a:r>
            <a:r>
              <a:rPr lang="en-GB" dirty="0" err="1"/>
              <a:t>b.v</a:t>
            </a:r>
            <a:r>
              <a:rPr lang="en-GB" dirty="0"/>
              <a:t>. </a:t>
            </a:r>
            <a:r>
              <a:rPr lang="en-GB" dirty="0" err="1"/>
              <a:t>arbo</a:t>
            </a:r>
            <a:endParaRPr lang="en-GB" dirty="0"/>
          </a:p>
          <a:p>
            <a:pPr lvl="1"/>
            <a:r>
              <a:rPr lang="en-GB" dirty="0" err="1"/>
              <a:t>Vanuit</a:t>
            </a:r>
            <a:r>
              <a:rPr lang="en-GB" dirty="0"/>
              <a:t> de </a:t>
            </a:r>
            <a:r>
              <a:rPr lang="en-GB" dirty="0" err="1"/>
              <a:t>achterban</a:t>
            </a:r>
            <a:endParaRPr lang="en-GB" dirty="0"/>
          </a:p>
          <a:p>
            <a:pPr lvl="1"/>
            <a:r>
              <a:rPr lang="en-GB" dirty="0" err="1"/>
              <a:t>Maatschappelijke</a:t>
            </a:r>
            <a:r>
              <a:rPr lang="en-GB" dirty="0"/>
              <a:t> </a:t>
            </a:r>
            <a:r>
              <a:rPr lang="en-GB" dirty="0" err="1"/>
              <a:t>ontwikkelingen</a:t>
            </a:r>
            <a:r>
              <a:rPr lang="en-GB" dirty="0"/>
              <a:t>, </a:t>
            </a:r>
            <a:r>
              <a:rPr lang="en-GB" dirty="0" err="1"/>
              <a:t>robotisering</a:t>
            </a:r>
            <a:endParaRPr lang="en-GB" dirty="0"/>
          </a:p>
          <a:p>
            <a:pPr lvl="1"/>
            <a:r>
              <a:rPr lang="en-GB" dirty="0" err="1"/>
              <a:t>Incidenten</a:t>
            </a:r>
            <a:endParaRPr lang="nl-NL" dirty="0"/>
          </a:p>
          <a:p>
            <a:pPr lvl="1"/>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468888" y="4470214"/>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6" name="Tijdelijke aanduiding voor voettekst 5"/>
          <p:cNvSpPr>
            <a:spLocks noGrp="1"/>
          </p:cNvSpPr>
          <p:nvPr>
            <p:ph type="ftr" sz="quarter" idx="11"/>
          </p:nvPr>
        </p:nvSpPr>
        <p:spPr/>
        <p:txBody>
          <a:bodyPr/>
          <a:lstStyle/>
          <a:p>
            <a:r>
              <a:rPr lang="nl-NL"/>
              <a:t>mr. R.M.J. van Zijp, Merlijn Medezeggenschap</a:t>
            </a:r>
          </a:p>
        </p:txBody>
      </p:sp>
      <p:sp>
        <p:nvSpPr>
          <p:cNvPr id="9" name="Tijdelijke aanduiding voor dianummer 8"/>
          <p:cNvSpPr>
            <a:spLocks noGrp="1"/>
          </p:cNvSpPr>
          <p:nvPr>
            <p:ph type="sldNum" sz="quarter" idx="12"/>
          </p:nvPr>
        </p:nvSpPr>
        <p:spPr/>
        <p:txBody>
          <a:bodyPr/>
          <a:lstStyle/>
          <a:p>
            <a:fld id="{255C54C4-19A1-4D89-A0BD-0759005B5133}" type="slidenum">
              <a:rPr lang="nl-NL" smtClean="0"/>
              <a:pPr/>
              <a:t>7</a:t>
            </a:fld>
            <a:endParaRPr lang="nl-NL"/>
          </a:p>
        </p:txBody>
      </p:sp>
    </p:spTree>
    <p:custDataLst>
      <p:tags r:id="rId1"/>
    </p:custDataLst>
    <p:extLst>
      <p:ext uri="{BB962C8B-B14F-4D97-AF65-F5344CB8AC3E}">
        <p14:creationId xmlns:p14="http://schemas.microsoft.com/office/powerpoint/2010/main" val="930199006"/>
      </p:ext>
    </p:extLst>
  </p:cSld>
  <p:clrMapOvr>
    <a:masterClrMapping/>
  </p:clrMapOvr>
  <mc:AlternateContent xmlns:mc="http://schemas.openxmlformats.org/markup-compatibility/2006" xmlns:p14="http://schemas.microsoft.com/office/powerpoint/2010/main">
    <mc:Choice Requires="p14">
      <p:transition spd="slow" p14:dur="2000" advTm="99383"/>
    </mc:Choice>
    <mc:Fallback xmlns="">
      <p:transition spd="slow" advTm="99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575678"/>
            <a:ext cx="7955644" cy="909106"/>
          </a:xfrm>
        </p:spPr>
        <p:txBody>
          <a:bodyPr>
            <a:normAutofit/>
          </a:bodyPr>
          <a:lstStyle/>
          <a:p>
            <a:r>
              <a:rPr lang="nl-NL" sz="4000" dirty="0"/>
              <a:t>Wijzigingen WOR</a:t>
            </a:r>
          </a:p>
        </p:txBody>
      </p:sp>
      <p:sp>
        <p:nvSpPr>
          <p:cNvPr id="3" name="Ondertitel 2"/>
          <p:cNvSpPr>
            <a:spLocks noGrp="1"/>
          </p:cNvSpPr>
          <p:nvPr>
            <p:ph type="subTitle" idx="1"/>
          </p:nvPr>
        </p:nvSpPr>
        <p:spPr>
          <a:xfrm>
            <a:off x="755576" y="1559800"/>
            <a:ext cx="7344816" cy="4533495"/>
          </a:xfrm>
        </p:spPr>
        <p:txBody>
          <a:bodyPr>
            <a:normAutofit fontScale="32500" lnSpcReduction="20000"/>
          </a:bodyPr>
          <a:lstStyle/>
          <a:p>
            <a:pPr algn="l"/>
            <a:r>
              <a:rPr lang="x-none" sz="9600" b="1" dirty="0">
                <a:latin typeface="Arial Nova" panose="020B0504020202020204" pitchFamily="34" charset="0"/>
              </a:rPr>
              <a:t>Wijzigingen in de WOR per 1 oktober 2016</a:t>
            </a:r>
            <a:endParaRPr lang="nl-NL" sz="9600" b="1" dirty="0">
              <a:latin typeface="Arial Nova" panose="020B0504020202020204" pitchFamily="34" charset="0"/>
            </a:endParaRPr>
          </a:p>
          <a:p>
            <a:pPr marL="1143000" indent="-1143000" algn="l">
              <a:buFont typeface="Arial" panose="020B0604020202020204" pitchFamily="34" charset="0"/>
              <a:buChar char="•"/>
            </a:pPr>
            <a:r>
              <a:rPr lang="nl-NL" sz="9600" dirty="0">
                <a:latin typeface="Arial Nova" panose="020B0504020202020204" pitchFamily="34" charset="0"/>
              </a:rPr>
              <a:t>Per 1 oktober 2016 heeft de ondernemingsraad </a:t>
            </a:r>
            <a:r>
              <a:rPr lang="nl-NL" sz="9600" b="1" dirty="0">
                <a:latin typeface="Arial Nova" panose="020B0504020202020204" pitchFamily="34" charset="0"/>
              </a:rPr>
              <a:t>volledig</a:t>
            </a:r>
            <a:r>
              <a:rPr lang="nl-NL" sz="9600" dirty="0">
                <a:latin typeface="Arial Nova" panose="020B0504020202020204" pitchFamily="34" charset="0"/>
              </a:rPr>
              <a:t> </a:t>
            </a:r>
            <a:r>
              <a:rPr lang="nl-NL" sz="9600" b="1" dirty="0">
                <a:latin typeface="Arial Nova" panose="020B0504020202020204" pitchFamily="34" charset="0"/>
              </a:rPr>
              <a:t>instemmingsrecht</a:t>
            </a:r>
            <a:r>
              <a:rPr lang="nl-NL" sz="9600" dirty="0">
                <a:latin typeface="Arial Nova" panose="020B0504020202020204" pitchFamily="34" charset="0"/>
              </a:rPr>
              <a:t> op de pensioenregeling, onderdelen van de uitvoerdersovereenkomst en de keuze voor een (nieuwe) pensioenuitvoerder. </a:t>
            </a:r>
          </a:p>
          <a:p>
            <a:pPr marL="1143000" indent="-1143000" algn="l">
              <a:buFont typeface="Arial" panose="020B0604020202020204" pitchFamily="34" charset="0"/>
              <a:buChar char="•"/>
            </a:pPr>
            <a:endParaRPr lang="nl-NL" sz="9600" dirty="0">
              <a:latin typeface="Arial Nova" panose="020B0504020202020204" pitchFamily="34" charset="0"/>
            </a:endParaRPr>
          </a:p>
          <a:p>
            <a:pPr marL="857250" indent="-857250" algn="l">
              <a:buFont typeface="Arial" panose="020B0604020202020204" pitchFamily="34" charset="0"/>
              <a:buChar char="•"/>
            </a:pPr>
            <a:r>
              <a:rPr lang="nl-NL" sz="7200" b="1" dirty="0">
                <a:effectLst>
                  <a:outerShdw blurRad="38100" dist="38100" dir="2700000" algn="tl">
                    <a:srgbClr val="000000">
                      <a:alpha val="43137"/>
                    </a:srgbClr>
                  </a:outerShdw>
                </a:effectLst>
              </a:rPr>
              <a:t>Cursus O.R. en pensioen op 3 mei 2017</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8</a:t>
            </a:fld>
            <a:endParaRPr lang="nl-NL"/>
          </a:p>
        </p:txBody>
      </p:sp>
    </p:spTree>
    <p:extLst>
      <p:ext uri="{BB962C8B-B14F-4D97-AF65-F5344CB8AC3E}">
        <p14:creationId xmlns:p14="http://schemas.microsoft.com/office/powerpoint/2010/main" val="401592703"/>
      </p:ext>
    </p:extLst>
  </p:cSld>
  <p:clrMapOvr>
    <a:masterClrMapping/>
  </p:clrMapOvr>
  <mc:AlternateContent xmlns:mc="http://schemas.openxmlformats.org/markup-compatibility/2006" xmlns:p14="http://schemas.microsoft.com/office/powerpoint/2010/main">
    <mc:Choice Requires="p14">
      <p:transition spd="slow" p14:dur="2000" advTm="14867"/>
    </mc:Choice>
    <mc:Fallback xmlns="">
      <p:transition spd="slow" advTm="148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75678"/>
            <a:ext cx="7772400" cy="909106"/>
          </a:xfrm>
        </p:spPr>
        <p:txBody>
          <a:bodyPr>
            <a:normAutofit/>
          </a:bodyPr>
          <a:lstStyle/>
          <a:p>
            <a:r>
              <a:rPr lang="nl-NL" sz="4000" dirty="0"/>
              <a:t>Wijzigingen WOR</a:t>
            </a:r>
          </a:p>
        </p:txBody>
      </p:sp>
      <p:sp>
        <p:nvSpPr>
          <p:cNvPr id="3" name="Ondertitel 2"/>
          <p:cNvSpPr>
            <a:spLocks noGrp="1"/>
          </p:cNvSpPr>
          <p:nvPr>
            <p:ph type="subTitle" idx="1"/>
          </p:nvPr>
        </p:nvSpPr>
        <p:spPr>
          <a:xfrm>
            <a:off x="1371600" y="2204864"/>
            <a:ext cx="6400800" cy="3433936"/>
          </a:xfrm>
        </p:spPr>
        <p:txBody>
          <a:bodyPr>
            <a:normAutofit/>
          </a:bodyPr>
          <a:lstStyle/>
          <a:p>
            <a:r>
              <a:rPr lang="x-none" sz="2400" b="1" dirty="0">
                <a:latin typeface="Arial Nova" panose="020B0504020202020204" pitchFamily="34" charset="0"/>
              </a:rPr>
              <a:t>Wijzigingen in de WOR per 1 juli 2016</a:t>
            </a:r>
            <a:endParaRPr lang="nl-NL" sz="2400" b="1" dirty="0">
              <a:latin typeface="Arial Nova" panose="020B0504020202020204" pitchFamily="34" charset="0"/>
            </a:endParaRPr>
          </a:p>
          <a:p>
            <a:r>
              <a:rPr lang="nl-NL" sz="2400" dirty="0">
                <a:latin typeface="Arial Nova" panose="020B0504020202020204" pitchFamily="34" charset="0"/>
              </a:rPr>
              <a:t>Op 1 juli 2016 ging de nieuwe Wet </a:t>
            </a:r>
            <a:r>
              <a:rPr lang="nl-NL" sz="2400" b="1" dirty="0">
                <a:latin typeface="Arial Nova" panose="020B0504020202020204" pitchFamily="34" charset="0"/>
              </a:rPr>
              <a:t>Huis voor klokkenluiders</a:t>
            </a:r>
            <a:r>
              <a:rPr lang="nl-NL" sz="2400" dirty="0">
                <a:latin typeface="Arial Nova" panose="020B0504020202020204" pitchFamily="34" charset="0"/>
              </a:rPr>
              <a:t> in. </a:t>
            </a:r>
          </a:p>
          <a:p>
            <a:r>
              <a:rPr lang="nl-NL" sz="2400" dirty="0">
                <a:latin typeface="Arial Nova" panose="020B0504020202020204" pitchFamily="34" charset="0"/>
              </a:rPr>
              <a:t>Die wet verplicht werkgevers om samen met de ondernemingsraad een interne meldregeling in het leven te roepen. Zo wordt het werknemers gemakkelijker gemaakt om misstanden in de organisatie te melden.</a:t>
            </a:r>
            <a:endParaRPr lang="nl-NL" sz="2400" dirty="0">
              <a:effectLst>
                <a:outerShdw blurRad="38100" dist="38100" dir="2700000" algn="tl">
                  <a:srgbClr val="000000">
                    <a:alpha val="43137"/>
                  </a:srgbClr>
                </a:outerShdw>
              </a:effectLst>
              <a:latin typeface="Arial Nova" panose="020B0504020202020204" pitchFamily="34" charset="0"/>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 y="2701"/>
            <a:ext cx="1813942" cy="572977"/>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2701"/>
            <a:ext cx="7265832" cy="572977"/>
          </a:xfrm>
          <a:prstGeom prst="rect">
            <a:avLst/>
          </a:prstGeom>
        </p:spPr>
      </p:pic>
      <p:sp>
        <p:nvSpPr>
          <p:cNvPr id="8" name="Rechthoek 7"/>
          <p:cNvSpPr/>
          <p:nvPr/>
        </p:nvSpPr>
        <p:spPr>
          <a:xfrm>
            <a:off x="1371600" y="4437112"/>
            <a:ext cx="184731" cy="584775"/>
          </a:xfrm>
          <a:prstGeom prst="rect">
            <a:avLst/>
          </a:prstGeom>
        </p:spPr>
        <p:txBody>
          <a:bodyPr wrap="none">
            <a:spAutoFit/>
          </a:bodyPr>
          <a:lstStyle/>
          <a:p>
            <a:endParaRPr lang="nl-NL" sz="3200" dirty="0">
              <a:solidFill>
                <a:schemeClr val="tx1">
                  <a:tint val="75000"/>
                </a:schemeClr>
              </a:solidFill>
              <a:effectLst>
                <a:outerShdw blurRad="38100" dist="38100" dir="2700000" algn="tl">
                  <a:srgbClr val="000000">
                    <a:alpha val="43137"/>
                  </a:srgbClr>
                </a:outerShdw>
              </a:effectLst>
            </a:endParaRPr>
          </a:p>
        </p:txBody>
      </p:sp>
      <p:sp>
        <p:nvSpPr>
          <p:cNvPr id="9" name="Tijdelijke aanduiding voor voettekst 8"/>
          <p:cNvSpPr>
            <a:spLocks noGrp="1"/>
          </p:cNvSpPr>
          <p:nvPr>
            <p:ph type="ftr" sz="quarter" idx="11"/>
          </p:nvPr>
        </p:nvSpPr>
        <p:spPr/>
        <p:txBody>
          <a:bodyPr/>
          <a:lstStyle/>
          <a:p>
            <a:r>
              <a:rPr lang="nl-NL"/>
              <a:t>mr. R.M.J. van Zijp, Merlijn Medezeggenschap</a:t>
            </a:r>
          </a:p>
        </p:txBody>
      </p:sp>
      <p:sp>
        <p:nvSpPr>
          <p:cNvPr id="10" name="Tijdelijke aanduiding voor dianummer 9"/>
          <p:cNvSpPr>
            <a:spLocks noGrp="1"/>
          </p:cNvSpPr>
          <p:nvPr>
            <p:ph type="sldNum" sz="quarter" idx="12"/>
          </p:nvPr>
        </p:nvSpPr>
        <p:spPr/>
        <p:txBody>
          <a:bodyPr/>
          <a:lstStyle/>
          <a:p>
            <a:fld id="{255C54C4-19A1-4D89-A0BD-0759005B5133}" type="slidenum">
              <a:rPr lang="nl-NL" smtClean="0"/>
              <a:pPr/>
              <a:t>9</a:t>
            </a:fld>
            <a:endParaRPr lang="nl-NL"/>
          </a:p>
        </p:txBody>
      </p:sp>
    </p:spTree>
    <p:custDataLst>
      <p:tags r:id="rId1"/>
    </p:custDataLst>
    <p:extLst>
      <p:ext uri="{BB962C8B-B14F-4D97-AF65-F5344CB8AC3E}">
        <p14:creationId xmlns:p14="http://schemas.microsoft.com/office/powerpoint/2010/main" val="2178268213"/>
      </p:ext>
    </p:extLst>
  </p:cSld>
  <p:clrMapOvr>
    <a:masterClrMapping/>
  </p:clrMapOvr>
  <mc:AlternateContent xmlns:mc="http://schemas.openxmlformats.org/markup-compatibility/2006" xmlns:p14="http://schemas.microsoft.com/office/powerpoint/2010/main">
    <mc:Choice Requires="p14">
      <p:transition spd="slow" p14:dur="2000" advTm="105147"/>
    </mc:Choice>
    <mc:Fallback xmlns="">
      <p:transition spd="slow" advTm="105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7|0.5"/>
</p:tagLst>
</file>

<file path=ppt/tags/tag10.xml><?xml version="1.0" encoding="utf-8"?>
<p:tagLst xmlns:a="http://schemas.openxmlformats.org/drawingml/2006/main" xmlns:r="http://schemas.openxmlformats.org/officeDocument/2006/relationships" xmlns:p="http://schemas.openxmlformats.org/presentationml/2006/main">
  <p:tag name="TIMING" val="|0.7|0.5"/>
</p:tagLst>
</file>

<file path=ppt/tags/tag11.xml><?xml version="1.0" encoding="utf-8"?>
<p:tagLst xmlns:a="http://schemas.openxmlformats.org/drawingml/2006/main" xmlns:r="http://schemas.openxmlformats.org/officeDocument/2006/relationships" xmlns:p="http://schemas.openxmlformats.org/presentationml/2006/main">
  <p:tag name="TIMING" val="|0.6|12.7|43.8|1.7"/>
</p:tagLst>
</file>

<file path=ppt/tags/tag12.xml><?xml version="1.0" encoding="utf-8"?>
<p:tagLst xmlns:a="http://schemas.openxmlformats.org/drawingml/2006/main" xmlns:r="http://schemas.openxmlformats.org/officeDocument/2006/relationships" xmlns:p="http://schemas.openxmlformats.org/presentationml/2006/main">
  <p:tag name="TIMING" val="|0.7|1.1|2.8|3.6"/>
</p:tagLst>
</file>

<file path=ppt/tags/tag13.xml><?xml version="1.0" encoding="utf-8"?>
<p:tagLst xmlns:a="http://schemas.openxmlformats.org/drawingml/2006/main" xmlns:r="http://schemas.openxmlformats.org/officeDocument/2006/relationships" xmlns:p="http://schemas.openxmlformats.org/presentationml/2006/main">
  <p:tag name="TIMING" val="|0.7|0.6|3.4|3.2"/>
</p:tagLst>
</file>

<file path=ppt/tags/tag14.xml><?xml version="1.0" encoding="utf-8"?>
<p:tagLst xmlns:a="http://schemas.openxmlformats.org/drawingml/2006/main" xmlns:r="http://schemas.openxmlformats.org/officeDocument/2006/relationships" xmlns:p="http://schemas.openxmlformats.org/presentationml/2006/main">
  <p:tag name="TIMING" val="|0.5|0.5"/>
</p:tagLst>
</file>

<file path=ppt/tags/tag15.xml><?xml version="1.0" encoding="utf-8"?>
<p:tagLst xmlns:a="http://schemas.openxmlformats.org/drawingml/2006/main" xmlns:r="http://schemas.openxmlformats.org/officeDocument/2006/relationships" xmlns:p="http://schemas.openxmlformats.org/presentationml/2006/main">
  <p:tag name="TIMING" val="|0.7|0.7"/>
</p:tagLst>
</file>

<file path=ppt/tags/tag16.xml><?xml version="1.0" encoding="utf-8"?>
<p:tagLst xmlns:a="http://schemas.openxmlformats.org/drawingml/2006/main" xmlns:r="http://schemas.openxmlformats.org/officeDocument/2006/relationships" xmlns:p="http://schemas.openxmlformats.org/presentationml/2006/main">
  <p:tag name="TIMING" val="|0.8|1.1|16.3"/>
</p:tagLst>
</file>

<file path=ppt/tags/tag17.xml><?xml version="1.0" encoding="utf-8"?>
<p:tagLst xmlns:a="http://schemas.openxmlformats.org/drawingml/2006/main" xmlns:r="http://schemas.openxmlformats.org/officeDocument/2006/relationships" xmlns:p="http://schemas.openxmlformats.org/presentationml/2006/main">
  <p:tag name="TIMING" val="|0.6|5.6"/>
</p:tagLst>
</file>

<file path=ppt/tags/tag18.xml><?xml version="1.0" encoding="utf-8"?>
<p:tagLst xmlns:a="http://schemas.openxmlformats.org/drawingml/2006/main" xmlns:r="http://schemas.openxmlformats.org/officeDocument/2006/relationships" xmlns:p="http://schemas.openxmlformats.org/presentationml/2006/main">
  <p:tag name="TIMING" val="|15.9|0.8|75.7"/>
</p:tagLst>
</file>

<file path=ppt/tags/tag2.xml><?xml version="1.0" encoding="utf-8"?>
<p:tagLst xmlns:a="http://schemas.openxmlformats.org/drawingml/2006/main" xmlns:r="http://schemas.openxmlformats.org/officeDocument/2006/relationships" xmlns:p="http://schemas.openxmlformats.org/presentationml/2006/main">
  <p:tag name="TIMING" val="|73.4|0.9"/>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5.2|1"/>
</p:tagLst>
</file>

<file path=ppt/tags/tag5.xml><?xml version="1.0" encoding="utf-8"?>
<p:tagLst xmlns:a="http://schemas.openxmlformats.org/drawingml/2006/main" xmlns:r="http://schemas.openxmlformats.org/officeDocument/2006/relationships" xmlns:p="http://schemas.openxmlformats.org/presentationml/2006/main">
  <p:tag name="TIMING" val="|0.8|15.2"/>
</p:tagLst>
</file>

<file path=ppt/tags/tag6.xml><?xml version="1.0" encoding="utf-8"?>
<p:tagLst xmlns:a="http://schemas.openxmlformats.org/drawingml/2006/main" xmlns:r="http://schemas.openxmlformats.org/officeDocument/2006/relationships" xmlns:p="http://schemas.openxmlformats.org/presentationml/2006/main">
  <p:tag name="TIMING" val="|0.6|78.1|34.9"/>
</p:tagLst>
</file>

<file path=ppt/tags/tag7.xml><?xml version="1.0" encoding="utf-8"?>
<p:tagLst xmlns:a="http://schemas.openxmlformats.org/drawingml/2006/main" xmlns:r="http://schemas.openxmlformats.org/officeDocument/2006/relationships" xmlns:p="http://schemas.openxmlformats.org/presentationml/2006/main">
  <p:tag name="TIMING" val="|0.7|6.3|15.6|4.5|0.5"/>
</p:tagLst>
</file>

<file path=ppt/tags/tag8.xml><?xml version="1.0" encoding="utf-8"?>
<p:tagLst xmlns:a="http://schemas.openxmlformats.org/drawingml/2006/main" xmlns:r="http://schemas.openxmlformats.org/officeDocument/2006/relationships" xmlns:p="http://schemas.openxmlformats.org/presentationml/2006/main">
  <p:tag name="TIMING" val="|0.9|44.9|22.8|9.6|42.3|22.8|9.6"/>
</p:tagLst>
</file>

<file path=ppt/tags/tag9.xml><?xml version="1.0" encoding="utf-8"?>
<p:tagLst xmlns:a="http://schemas.openxmlformats.org/drawingml/2006/main" xmlns:r="http://schemas.openxmlformats.org/officeDocument/2006/relationships" xmlns:p="http://schemas.openxmlformats.org/presentationml/2006/main">
  <p:tag name="TIMING" val="|0.7|5.1|50.6|10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5971</TotalTime>
  <Words>3341</Words>
  <Application>Microsoft Office PowerPoint</Application>
  <PresentationFormat>Diavoorstelling (4:3)</PresentationFormat>
  <Paragraphs>423</Paragraphs>
  <Slides>43</Slides>
  <Notes>32</Notes>
  <HiddenSlides>10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43</vt:i4>
      </vt:variant>
    </vt:vector>
  </HeadingPairs>
  <TitlesOfParts>
    <vt:vector size="49" baseType="lpstr">
      <vt:lpstr>Arial</vt:lpstr>
      <vt:lpstr>Arial Nova</vt:lpstr>
      <vt:lpstr>Calibri</vt:lpstr>
      <vt:lpstr>Times New Roman</vt:lpstr>
      <vt:lpstr>Wingdings</vt:lpstr>
      <vt:lpstr>Office Theme</vt:lpstr>
      <vt:lpstr> WELKOM</vt:lpstr>
      <vt:lpstr>Roy van Zijp</vt:lpstr>
      <vt:lpstr>PEILING</vt:lpstr>
      <vt:lpstr> CONCLUSIE</vt:lpstr>
      <vt:lpstr> </vt:lpstr>
      <vt:lpstr> </vt:lpstr>
      <vt:lpstr> ER KOMT NOG MEER WERK AAN</vt:lpstr>
      <vt:lpstr>Wijzigingen WOR</vt:lpstr>
      <vt:lpstr>Wijzigingen WOR</vt:lpstr>
      <vt:lpstr>Wijzigingen WOR</vt:lpstr>
      <vt:lpstr>Wijzigingen WOR</vt:lpstr>
      <vt:lpstr>Wijzigingen WOR e.a.</vt:lpstr>
      <vt:lpstr>CONCLUSIE</vt:lpstr>
      <vt:lpstr>Rol OR bij uitwerking cao nog meer op jouw bord </vt:lpstr>
      <vt:lpstr>Rol OR bij uitwerking cao nog meer op jouw bord </vt:lpstr>
      <vt:lpstr>Rol OR bij uitwerking CAO </vt:lpstr>
      <vt:lpstr>Rol OR bij uitwerking CAO </vt:lpstr>
      <vt:lpstr>Rol OR bij uitwerking CAO </vt:lpstr>
      <vt:lpstr>Rol OR bij uitwerking CAO </vt:lpstr>
      <vt:lpstr>Wat kan er in een cao geregeld zijn?</vt:lpstr>
      <vt:lpstr>Flexibilisering arbeidsvoorwaarden</vt:lpstr>
      <vt:lpstr>Wat kan er in een cao geregeld zijn?</vt:lpstr>
      <vt:lpstr>CAO</vt:lpstr>
      <vt:lpstr>CAO</vt:lpstr>
      <vt:lpstr>Meer Taken OR door CAO</vt:lpstr>
      <vt:lpstr>Meer Taken OR door CAO</vt:lpstr>
      <vt:lpstr>Meer Taken OR door CAO</vt:lpstr>
      <vt:lpstr>Meer Taken OR door CAO</vt:lpstr>
      <vt:lpstr>Meer Taken OR door CAO</vt:lpstr>
      <vt:lpstr>Meer Taken OR door CAO</vt:lpstr>
      <vt:lpstr>Meer Taken OR door CAO</vt:lpstr>
      <vt:lpstr>Meer Taken OR door CAO</vt:lpstr>
      <vt:lpstr>Meer Taken OR door CAO</vt:lpstr>
      <vt:lpstr>CAO</vt:lpstr>
      <vt:lpstr>Hoe omgaan met meer werk?</vt:lpstr>
      <vt:lpstr>Hoe omgaan met meer werk?</vt:lpstr>
      <vt:lpstr>PowerPoint-presentatie</vt:lpstr>
      <vt:lpstr>PowerPoint-presentatie</vt:lpstr>
      <vt:lpstr>Hoe omgaan met meer werk?</vt:lpstr>
      <vt:lpstr>WET OR is kaderwet</vt:lpstr>
      <vt:lpstr>Aan het werk</vt:lpstr>
      <vt:lpstr>Tips</vt:lpstr>
      <vt:lpstr>Bedankt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 OR bij uitwerking CAO</dc:title>
  <dc:creator>prive</dc:creator>
  <cp:lastModifiedBy>Mike Verstraten</cp:lastModifiedBy>
  <cp:revision>79</cp:revision>
  <dcterms:created xsi:type="dcterms:W3CDTF">2016-12-12T11:08:53Z</dcterms:created>
  <dcterms:modified xsi:type="dcterms:W3CDTF">2017-01-26T11:22:21Z</dcterms:modified>
</cp:coreProperties>
</file>