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71"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7" r:id="rId19"/>
    <p:sldId id="276" r:id="rId20"/>
    <p:sldId id="284" r:id="rId21"/>
    <p:sldId id="278" r:id="rId22"/>
    <p:sldId id="280" r:id="rId23"/>
    <p:sldId id="279" r:id="rId24"/>
    <p:sldId id="281" r:id="rId25"/>
    <p:sldId id="282" r:id="rId26"/>
    <p:sldId id="283"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0" d="100"/>
          <a:sy n="80" d="100"/>
        </p:scale>
        <p:origin x="120"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10F75-AF4C-9344-9AEC-491941D0974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nl-NL"/>
        </a:p>
      </dgm:t>
    </dgm:pt>
    <dgm:pt modelId="{70940BA0-32F3-7D4E-AA4B-02BDFDE7710D}">
      <dgm:prSet phldrT="[Tekst]"/>
      <dgm:spPr/>
      <dgm:t>
        <a:bodyPr/>
        <a:lstStyle/>
        <a:p>
          <a:r>
            <a:rPr lang="nl-NL" dirty="0" smtClean="0"/>
            <a:t>Norm (gedragscode)</a:t>
          </a:r>
          <a:endParaRPr lang="nl-NL" dirty="0"/>
        </a:p>
      </dgm:t>
    </dgm:pt>
    <dgm:pt modelId="{F28F7124-7F3C-E94D-9BA3-A7B499FC9FBA}" type="parTrans" cxnId="{58A0DDB4-31CB-1E49-82F3-203985997EDD}">
      <dgm:prSet/>
      <dgm:spPr/>
      <dgm:t>
        <a:bodyPr/>
        <a:lstStyle/>
        <a:p>
          <a:endParaRPr lang="nl-NL"/>
        </a:p>
      </dgm:t>
    </dgm:pt>
    <dgm:pt modelId="{CFFFFCE7-39A3-EB47-8910-4C185FDBD2ED}" type="sibTrans" cxnId="{58A0DDB4-31CB-1E49-82F3-203985997EDD}">
      <dgm:prSet/>
      <dgm:spPr/>
      <dgm:t>
        <a:bodyPr/>
        <a:lstStyle/>
        <a:p>
          <a:endParaRPr lang="nl-NL"/>
        </a:p>
      </dgm:t>
    </dgm:pt>
    <dgm:pt modelId="{3E885204-9041-2D4B-AC0E-C2CAB55066A5}">
      <dgm:prSet phldrT="[Tekst]"/>
      <dgm:spPr/>
      <dgm:t>
        <a:bodyPr/>
        <a:lstStyle/>
        <a:p>
          <a:r>
            <a:rPr lang="nl-NL" dirty="0" smtClean="0"/>
            <a:t>Klokkenluidersregeling</a:t>
          </a:r>
          <a:endParaRPr lang="nl-NL" dirty="0"/>
        </a:p>
      </dgm:t>
    </dgm:pt>
    <dgm:pt modelId="{1CF121A8-1741-BC4F-B383-9AD106ACE5E7}" type="parTrans" cxnId="{93EC5685-00F2-A747-A117-3DFE06A846F7}">
      <dgm:prSet/>
      <dgm:spPr/>
      <dgm:t>
        <a:bodyPr/>
        <a:lstStyle/>
        <a:p>
          <a:endParaRPr lang="nl-NL"/>
        </a:p>
      </dgm:t>
    </dgm:pt>
    <dgm:pt modelId="{2F718EEA-30D5-FC47-BE0C-D6D626E10BF1}" type="sibTrans" cxnId="{93EC5685-00F2-A747-A117-3DFE06A846F7}">
      <dgm:prSet/>
      <dgm:spPr/>
      <dgm:t>
        <a:bodyPr/>
        <a:lstStyle/>
        <a:p>
          <a:endParaRPr lang="nl-NL"/>
        </a:p>
      </dgm:t>
    </dgm:pt>
    <dgm:pt modelId="{BFCCDA3B-B80D-9A44-8EDF-2F9B96E89FA1}">
      <dgm:prSet phldrT="[Tekst]"/>
      <dgm:spPr/>
      <dgm:t>
        <a:bodyPr/>
        <a:lstStyle/>
        <a:p>
          <a:r>
            <a:rPr lang="nl-NL" dirty="0" smtClean="0"/>
            <a:t>Onderzoeksprotocol</a:t>
          </a:r>
          <a:endParaRPr lang="nl-NL" dirty="0"/>
        </a:p>
      </dgm:t>
    </dgm:pt>
    <dgm:pt modelId="{3A0C1215-DE60-B646-B327-B8C7B6B0B8F0}" type="parTrans" cxnId="{26ACC1EE-C800-0840-B850-D44D091E946D}">
      <dgm:prSet/>
      <dgm:spPr/>
      <dgm:t>
        <a:bodyPr/>
        <a:lstStyle/>
        <a:p>
          <a:endParaRPr lang="nl-NL"/>
        </a:p>
      </dgm:t>
    </dgm:pt>
    <dgm:pt modelId="{9775E38C-90CB-6242-AF46-A20C71C00A84}" type="sibTrans" cxnId="{26ACC1EE-C800-0840-B850-D44D091E946D}">
      <dgm:prSet/>
      <dgm:spPr/>
      <dgm:t>
        <a:bodyPr/>
        <a:lstStyle/>
        <a:p>
          <a:endParaRPr lang="nl-NL"/>
        </a:p>
      </dgm:t>
    </dgm:pt>
    <dgm:pt modelId="{8A36451E-9006-D84A-AC57-CB6357CF5908}" type="pres">
      <dgm:prSet presAssocID="{BAA10F75-AF4C-9344-9AEC-491941D09748}" presName="outerComposite" presStyleCnt="0">
        <dgm:presLayoutVars>
          <dgm:chMax val="5"/>
          <dgm:dir/>
          <dgm:resizeHandles val="exact"/>
        </dgm:presLayoutVars>
      </dgm:prSet>
      <dgm:spPr/>
      <dgm:t>
        <a:bodyPr/>
        <a:lstStyle/>
        <a:p>
          <a:endParaRPr lang="nl-NL"/>
        </a:p>
      </dgm:t>
    </dgm:pt>
    <dgm:pt modelId="{863CF219-F163-8A4C-B492-EAA993E6414D}" type="pres">
      <dgm:prSet presAssocID="{BAA10F75-AF4C-9344-9AEC-491941D09748}" presName="dummyMaxCanvas" presStyleCnt="0">
        <dgm:presLayoutVars/>
      </dgm:prSet>
      <dgm:spPr/>
    </dgm:pt>
    <dgm:pt modelId="{31D65975-D953-B34A-83E9-78852DFF7407}" type="pres">
      <dgm:prSet presAssocID="{BAA10F75-AF4C-9344-9AEC-491941D09748}" presName="ThreeNodes_1" presStyleLbl="node1" presStyleIdx="0" presStyleCnt="3">
        <dgm:presLayoutVars>
          <dgm:bulletEnabled val="1"/>
        </dgm:presLayoutVars>
      </dgm:prSet>
      <dgm:spPr/>
      <dgm:t>
        <a:bodyPr/>
        <a:lstStyle/>
        <a:p>
          <a:endParaRPr lang="nl-NL"/>
        </a:p>
      </dgm:t>
    </dgm:pt>
    <dgm:pt modelId="{ECFF49A1-281C-B042-A608-B81394F7C426}" type="pres">
      <dgm:prSet presAssocID="{BAA10F75-AF4C-9344-9AEC-491941D09748}" presName="ThreeNodes_2" presStyleLbl="node1" presStyleIdx="1" presStyleCnt="3">
        <dgm:presLayoutVars>
          <dgm:bulletEnabled val="1"/>
        </dgm:presLayoutVars>
      </dgm:prSet>
      <dgm:spPr/>
      <dgm:t>
        <a:bodyPr/>
        <a:lstStyle/>
        <a:p>
          <a:endParaRPr lang="nl-NL"/>
        </a:p>
      </dgm:t>
    </dgm:pt>
    <dgm:pt modelId="{871C82CF-E67B-774F-B960-AC148AC7D6EE}" type="pres">
      <dgm:prSet presAssocID="{BAA10F75-AF4C-9344-9AEC-491941D09748}" presName="ThreeNodes_3" presStyleLbl="node1" presStyleIdx="2" presStyleCnt="3">
        <dgm:presLayoutVars>
          <dgm:bulletEnabled val="1"/>
        </dgm:presLayoutVars>
      </dgm:prSet>
      <dgm:spPr/>
      <dgm:t>
        <a:bodyPr/>
        <a:lstStyle/>
        <a:p>
          <a:endParaRPr lang="nl-NL"/>
        </a:p>
      </dgm:t>
    </dgm:pt>
    <dgm:pt modelId="{A1C5A57E-3DCF-6042-AEC1-76F3A2955B0F}" type="pres">
      <dgm:prSet presAssocID="{BAA10F75-AF4C-9344-9AEC-491941D09748}" presName="ThreeConn_1-2" presStyleLbl="fgAccFollowNode1" presStyleIdx="0" presStyleCnt="2">
        <dgm:presLayoutVars>
          <dgm:bulletEnabled val="1"/>
        </dgm:presLayoutVars>
      </dgm:prSet>
      <dgm:spPr/>
      <dgm:t>
        <a:bodyPr/>
        <a:lstStyle/>
        <a:p>
          <a:endParaRPr lang="nl-NL"/>
        </a:p>
      </dgm:t>
    </dgm:pt>
    <dgm:pt modelId="{20C28A46-DCEC-5046-A230-FEE94F43E720}" type="pres">
      <dgm:prSet presAssocID="{BAA10F75-AF4C-9344-9AEC-491941D09748}" presName="ThreeConn_2-3" presStyleLbl="fgAccFollowNode1" presStyleIdx="1" presStyleCnt="2">
        <dgm:presLayoutVars>
          <dgm:bulletEnabled val="1"/>
        </dgm:presLayoutVars>
      </dgm:prSet>
      <dgm:spPr/>
      <dgm:t>
        <a:bodyPr/>
        <a:lstStyle/>
        <a:p>
          <a:endParaRPr lang="nl-NL"/>
        </a:p>
      </dgm:t>
    </dgm:pt>
    <dgm:pt modelId="{77EE9BFB-39B8-EA40-87D2-D386135D1E07}" type="pres">
      <dgm:prSet presAssocID="{BAA10F75-AF4C-9344-9AEC-491941D09748}" presName="ThreeNodes_1_text" presStyleLbl="node1" presStyleIdx="2" presStyleCnt="3">
        <dgm:presLayoutVars>
          <dgm:bulletEnabled val="1"/>
        </dgm:presLayoutVars>
      </dgm:prSet>
      <dgm:spPr/>
      <dgm:t>
        <a:bodyPr/>
        <a:lstStyle/>
        <a:p>
          <a:endParaRPr lang="nl-NL"/>
        </a:p>
      </dgm:t>
    </dgm:pt>
    <dgm:pt modelId="{C6327733-B1F9-8D45-8211-B3B46E5EDC65}" type="pres">
      <dgm:prSet presAssocID="{BAA10F75-AF4C-9344-9AEC-491941D09748}" presName="ThreeNodes_2_text" presStyleLbl="node1" presStyleIdx="2" presStyleCnt="3">
        <dgm:presLayoutVars>
          <dgm:bulletEnabled val="1"/>
        </dgm:presLayoutVars>
      </dgm:prSet>
      <dgm:spPr/>
      <dgm:t>
        <a:bodyPr/>
        <a:lstStyle/>
        <a:p>
          <a:endParaRPr lang="nl-NL"/>
        </a:p>
      </dgm:t>
    </dgm:pt>
    <dgm:pt modelId="{F901FFDB-1DD5-534C-8E6B-0ADD284809D5}" type="pres">
      <dgm:prSet presAssocID="{BAA10F75-AF4C-9344-9AEC-491941D09748}" presName="ThreeNodes_3_text" presStyleLbl="node1" presStyleIdx="2" presStyleCnt="3">
        <dgm:presLayoutVars>
          <dgm:bulletEnabled val="1"/>
        </dgm:presLayoutVars>
      </dgm:prSet>
      <dgm:spPr/>
      <dgm:t>
        <a:bodyPr/>
        <a:lstStyle/>
        <a:p>
          <a:endParaRPr lang="nl-NL"/>
        </a:p>
      </dgm:t>
    </dgm:pt>
  </dgm:ptLst>
  <dgm:cxnLst>
    <dgm:cxn modelId="{2F7060F9-4B5E-7B46-BC1C-EC28789A9D82}" type="presOf" srcId="{BAA10F75-AF4C-9344-9AEC-491941D09748}" destId="{8A36451E-9006-D84A-AC57-CB6357CF5908}" srcOrd="0" destOrd="0" presId="urn:microsoft.com/office/officeart/2005/8/layout/vProcess5"/>
    <dgm:cxn modelId="{50E69E4F-83C2-704A-BDE6-E214279F85B6}" type="presOf" srcId="{3E885204-9041-2D4B-AC0E-C2CAB55066A5}" destId="{C6327733-B1F9-8D45-8211-B3B46E5EDC65}" srcOrd="1" destOrd="0" presId="urn:microsoft.com/office/officeart/2005/8/layout/vProcess5"/>
    <dgm:cxn modelId="{1A21D8FF-6724-1E45-B81F-92ADF049B741}" type="presOf" srcId="{70940BA0-32F3-7D4E-AA4B-02BDFDE7710D}" destId="{77EE9BFB-39B8-EA40-87D2-D386135D1E07}" srcOrd="1" destOrd="0" presId="urn:microsoft.com/office/officeart/2005/8/layout/vProcess5"/>
    <dgm:cxn modelId="{D6A50550-E786-7D45-89DE-E2FD1768D350}" type="presOf" srcId="{3E885204-9041-2D4B-AC0E-C2CAB55066A5}" destId="{ECFF49A1-281C-B042-A608-B81394F7C426}" srcOrd="0" destOrd="0" presId="urn:microsoft.com/office/officeart/2005/8/layout/vProcess5"/>
    <dgm:cxn modelId="{C89732A6-2298-9F47-A75F-C56FE600B42C}" type="presOf" srcId="{CFFFFCE7-39A3-EB47-8910-4C185FDBD2ED}" destId="{A1C5A57E-3DCF-6042-AEC1-76F3A2955B0F}" srcOrd="0" destOrd="0" presId="urn:microsoft.com/office/officeart/2005/8/layout/vProcess5"/>
    <dgm:cxn modelId="{FFC4727D-2CD9-4944-AB25-8348C0F3A1C0}" type="presOf" srcId="{BFCCDA3B-B80D-9A44-8EDF-2F9B96E89FA1}" destId="{871C82CF-E67B-774F-B960-AC148AC7D6EE}" srcOrd="0" destOrd="0" presId="urn:microsoft.com/office/officeart/2005/8/layout/vProcess5"/>
    <dgm:cxn modelId="{2B048182-5B49-634A-A4D2-0CAD51A6D007}" type="presOf" srcId="{BFCCDA3B-B80D-9A44-8EDF-2F9B96E89FA1}" destId="{F901FFDB-1DD5-534C-8E6B-0ADD284809D5}" srcOrd="1" destOrd="0" presId="urn:microsoft.com/office/officeart/2005/8/layout/vProcess5"/>
    <dgm:cxn modelId="{58A0DDB4-31CB-1E49-82F3-203985997EDD}" srcId="{BAA10F75-AF4C-9344-9AEC-491941D09748}" destId="{70940BA0-32F3-7D4E-AA4B-02BDFDE7710D}" srcOrd="0" destOrd="0" parTransId="{F28F7124-7F3C-E94D-9BA3-A7B499FC9FBA}" sibTransId="{CFFFFCE7-39A3-EB47-8910-4C185FDBD2ED}"/>
    <dgm:cxn modelId="{EB51877C-DCB8-6447-A48C-A3F0C0BC24ED}" type="presOf" srcId="{70940BA0-32F3-7D4E-AA4B-02BDFDE7710D}" destId="{31D65975-D953-B34A-83E9-78852DFF7407}" srcOrd="0" destOrd="0" presId="urn:microsoft.com/office/officeart/2005/8/layout/vProcess5"/>
    <dgm:cxn modelId="{26ACC1EE-C800-0840-B850-D44D091E946D}" srcId="{BAA10F75-AF4C-9344-9AEC-491941D09748}" destId="{BFCCDA3B-B80D-9A44-8EDF-2F9B96E89FA1}" srcOrd="2" destOrd="0" parTransId="{3A0C1215-DE60-B646-B327-B8C7B6B0B8F0}" sibTransId="{9775E38C-90CB-6242-AF46-A20C71C00A84}"/>
    <dgm:cxn modelId="{93EC5685-00F2-A747-A117-3DFE06A846F7}" srcId="{BAA10F75-AF4C-9344-9AEC-491941D09748}" destId="{3E885204-9041-2D4B-AC0E-C2CAB55066A5}" srcOrd="1" destOrd="0" parTransId="{1CF121A8-1741-BC4F-B383-9AD106ACE5E7}" sibTransId="{2F718EEA-30D5-FC47-BE0C-D6D626E10BF1}"/>
    <dgm:cxn modelId="{29DF699D-550E-CC47-B682-E206243E88CE}" type="presOf" srcId="{2F718EEA-30D5-FC47-BE0C-D6D626E10BF1}" destId="{20C28A46-DCEC-5046-A230-FEE94F43E720}" srcOrd="0" destOrd="0" presId="urn:microsoft.com/office/officeart/2005/8/layout/vProcess5"/>
    <dgm:cxn modelId="{3F7F62D1-2CF5-0445-ABA2-32052CC8C169}" type="presParOf" srcId="{8A36451E-9006-D84A-AC57-CB6357CF5908}" destId="{863CF219-F163-8A4C-B492-EAA993E6414D}" srcOrd="0" destOrd="0" presId="urn:microsoft.com/office/officeart/2005/8/layout/vProcess5"/>
    <dgm:cxn modelId="{2E3A87EE-15E7-A441-9027-B5F43EE92F08}" type="presParOf" srcId="{8A36451E-9006-D84A-AC57-CB6357CF5908}" destId="{31D65975-D953-B34A-83E9-78852DFF7407}" srcOrd="1" destOrd="0" presId="urn:microsoft.com/office/officeart/2005/8/layout/vProcess5"/>
    <dgm:cxn modelId="{CFE9273B-361E-CC48-8A9B-08E40BC5AB1A}" type="presParOf" srcId="{8A36451E-9006-D84A-AC57-CB6357CF5908}" destId="{ECFF49A1-281C-B042-A608-B81394F7C426}" srcOrd="2" destOrd="0" presId="urn:microsoft.com/office/officeart/2005/8/layout/vProcess5"/>
    <dgm:cxn modelId="{2C44F727-F0A8-2841-9E99-55CD1C298E9D}" type="presParOf" srcId="{8A36451E-9006-D84A-AC57-CB6357CF5908}" destId="{871C82CF-E67B-774F-B960-AC148AC7D6EE}" srcOrd="3" destOrd="0" presId="urn:microsoft.com/office/officeart/2005/8/layout/vProcess5"/>
    <dgm:cxn modelId="{702C8637-D758-E74B-A197-BD80B3EB1014}" type="presParOf" srcId="{8A36451E-9006-D84A-AC57-CB6357CF5908}" destId="{A1C5A57E-3DCF-6042-AEC1-76F3A2955B0F}" srcOrd="4" destOrd="0" presId="urn:microsoft.com/office/officeart/2005/8/layout/vProcess5"/>
    <dgm:cxn modelId="{5DE4AD95-A573-3843-A63D-BD6557716AE8}" type="presParOf" srcId="{8A36451E-9006-D84A-AC57-CB6357CF5908}" destId="{20C28A46-DCEC-5046-A230-FEE94F43E720}" srcOrd="5" destOrd="0" presId="urn:microsoft.com/office/officeart/2005/8/layout/vProcess5"/>
    <dgm:cxn modelId="{4C43E1BA-5CAB-FA44-9922-6AC8254F1871}" type="presParOf" srcId="{8A36451E-9006-D84A-AC57-CB6357CF5908}" destId="{77EE9BFB-39B8-EA40-87D2-D386135D1E07}" srcOrd="6" destOrd="0" presId="urn:microsoft.com/office/officeart/2005/8/layout/vProcess5"/>
    <dgm:cxn modelId="{F2A576AF-6030-3849-885A-3688D82B5DF0}" type="presParOf" srcId="{8A36451E-9006-D84A-AC57-CB6357CF5908}" destId="{C6327733-B1F9-8D45-8211-B3B46E5EDC65}" srcOrd="7" destOrd="0" presId="urn:microsoft.com/office/officeart/2005/8/layout/vProcess5"/>
    <dgm:cxn modelId="{C7C32D12-3605-3447-9B29-709C764577AF}" type="presParOf" srcId="{8A36451E-9006-D84A-AC57-CB6357CF5908}" destId="{F901FFDB-1DD5-534C-8E6B-0ADD284809D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10F75-AF4C-9344-9AEC-491941D0974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nl-NL"/>
        </a:p>
      </dgm:t>
    </dgm:pt>
    <dgm:pt modelId="{70940BA0-32F3-7D4E-AA4B-02BDFDE7710D}">
      <dgm:prSet phldrT="[Tekst]"/>
      <dgm:spPr/>
      <dgm:t>
        <a:bodyPr/>
        <a:lstStyle/>
        <a:p>
          <a:r>
            <a:rPr lang="nl-NL" dirty="0" smtClean="0"/>
            <a:t>Norm (gedragscode)</a:t>
          </a:r>
          <a:endParaRPr lang="nl-NL" dirty="0"/>
        </a:p>
      </dgm:t>
    </dgm:pt>
    <dgm:pt modelId="{F28F7124-7F3C-E94D-9BA3-A7B499FC9FBA}" type="parTrans" cxnId="{58A0DDB4-31CB-1E49-82F3-203985997EDD}">
      <dgm:prSet/>
      <dgm:spPr/>
      <dgm:t>
        <a:bodyPr/>
        <a:lstStyle/>
        <a:p>
          <a:endParaRPr lang="nl-NL"/>
        </a:p>
      </dgm:t>
    </dgm:pt>
    <dgm:pt modelId="{CFFFFCE7-39A3-EB47-8910-4C185FDBD2ED}" type="sibTrans" cxnId="{58A0DDB4-31CB-1E49-82F3-203985997EDD}">
      <dgm:prSet/>
      <dgm:spPr/>
      <dgm:t>
        <a:bodyPr/>
        <a:lstStyle/>
        <a:p>
          <a:endParaRPr lang="nl-NL"/>
        </a:p>
      </dgm:t>
    </dgm:pt>
    <dgm:pt modelId="{3E885204-9041-2D4B-AC0E-C2CAB55066A5}">
      <dgm:prSet phldrT="[Tekst]"/>
      <dgm:spPr/>
      <dgm:t>
        <a:bodyPr/>
        <a:lstStyle/>
        <a:p>
          <a:r>
            <a:rPr lang="nl-NL" dirty="0" smtClean="0"/>
            <a:t>klokkenluidersregeling</a:t>
          </a:r>
          <a:endParaRPr lang="nl-NL" dirty="0"/>
        </a:p>
      </dgm:t>
    </dgm:pt>
    <dgm:pt modelId="{1CF121A8-1741-BC4F-B383-9AD106ACE5E7}" type="parTrans" cxnId="{93EC5685-00F2-A747-A117-3DFE06A846F7}">
      <dgm:prSet/>
      <dgm:spPr/>
      <dgm:t>
        <a:bodyPr/>
        <a:lstStyle/>
        <a:p>
          <a:endParaRPr lang="nl-NL"/>
        </a:p>
      </dgm:t>
    </dgm:pt>
    <dgm:pt modelId="{2F718EEA-30D5-FC47-BE0C-D6D626E10BF1}" type="sibTrans" cxnId="{93EC5685-00F2-A747-A117-3DFE06A846F7}">
      <dgm:prSet/>
      <dgm:spPr/>
      <dgm:t>
        <a:bodyPr/>
        <a:lstStyle/>
        <a:p>
          <a:endParaRPr lang="nl-NL"/>
        </a:p>
      </dgm:t>
    </dgm:pt>
    <dgm:pt modelId="{BFCCDA3B-B80D-9A44-8EDF-2F9B96E89FA1}">
      <dgm:prSet phldrT="[Tekst]"/>
      <dgm:spPr/>
      <dgm:t>
        <a:bodyPr/>
        <a:lstStyle/>
        <a:p>
          <a:r>
            <a:rPr lang="nl-NL" dirty="0" smtClean="0"/>
            <a:t>onderzoeksprotocol</a:t>
          </a:r>
          <a:endParaRPr lang="nl-NL" dirty="0"/>
        </a:p>
      </dgm:t>
    </dgm:pt>
    <dgm:pt modelId="{3A0C1215-DE60-B646-B327-B8C7B6B0B8F0}" type="parTrans" cxnId="{26ACC1EE-C800-0840-B850-D44D091E946D}">
      <dgm:prSet/>
      <dgm:spPr/>
      <dgm:t>
        <a:bodyPr/>
        <a:lstStyle/>
        <a:p>
          <a:endParaRPr lang="nl-NL"/>
        </a:p>
      </dgm:t>
    </dgm:pt>
    <dgm:pt modelId="{9775E38C-90CB-6242-AF46-A20C71C00A84}" type="sibTrans" cxnId="{26ACC1EE-C800-0840-B850-D44D091E946D}">
      <dgm:prSet/>
      <dgm:spPr/>
      <dgm:t>
        <a:bodyPr/>
        <a:lstStyle/>
        <a:p>
          <a:endParaRPr lang="nl-NL"/>
        </a:p>
      </dgm:t>
    </dgm:pt>
    <dgm:pt modelId="{8A36451E-9006-D84A-AC57-CB6357CF5908}" type="pres">
      <dgm:prSet presAssocID="{BAA10F75-AF4C-9344-9AEC-491941D09748}" presName="outerComposite" presStyleCnt="0">
        <dgm:presLayoutVars>
          <dgm:chMax val="5"/>
          <dgm:dir/>
          <dgm:resizeHandles val="exact"/>
        </dgm:presLayoutVars>
      </dgm:prSet>
      <dgm:spPr/>
      <dgm:t>
        <a:bodyPr/>
        <a:lstStyle/>
        <a:p>
          <a:endParaRPr lang="nl-NL"/>
        </a:p>
      </dgm:t>
    </dgm:pt>
    <dgm:pt modelId="{863CF219-F163-8A4C-B492-EAA993E6414D}" type="pres">
      <dgm:prSet presAssocID="{BAA10F75-AF4C-9344-9AEC-491941D09748}" presName="dummyMaxCanvas" presStyleCnt="0">
        <dgm:presLayoutVars/>
      </dgm:prSet>
      <dgm:spPr/>
    </dgm:pt>
    <dgm:pt modelId="{31D65975-D953-B34A-83E9-78852DFF7407}" type="pres">
      <dgm:prSet presAssocID="{BAA10F75-AF4C-9344-9AEC-491941D09748}" presName="ThreeNodes_1" presStyleLbl="node1" presStyleIdx="0" presStyleCnt="3">
        <dgm:presLayoutVars>
          <dgm:bulletEnabled val="1"/>
        </dgm:presLayoutVars>
      </dgm:prSet>
      <dgm:spPr/>
      <dgm:t>
        <a:bodyPr/>
        <a:lstStyle/>
        <a:p>
          <a:endParaRPr lang="nl-NL"/>
        </a:p>
      </dgm:t>
    </dgm:pt>
    <dgm:pt modelId="{ECFF49A1-281C-B042-A608-B81394F7C426}" type="pres">
      <dgm:prSet presAssocID="{BAA10F75-AF4C-9344-9AEC-491941D09748}" presName="ThreeNodes_2" presStyleLbl="node1" presStyleIdx="1" presStyleCnt="3">
        <dgm:presLayoutVars>
          <dgm:bulletEnabled val="1"/>
        </dgm:presLayoutVars>
      </dgm:prSet>
      <dgm:spPr/>
      <dgm:t>
        <a:bodyPr/>
        <a:lstStyle/>
        <a:p>
          <a:endParaRPr lang="nl-NL"/>
        </a:p>
      </dgm:t>
    </dgm:pt>
    <dgm:pt modelId="{871C82CF-E67B-774F-B960-AC148AC7D6EE}" type="pres">
      <dgm:prSet presAssocID="{BAA10F75-AF4C-9344-9AEC-491941D09748}" presName="ThreeNodes_3" presStyleLbl="node1" presStyleIdx="2" presStyleCnt="3">
        <dgm:presLayoutVars>
          <dgm:bulletEnabled val="1"/>
        </dgm:presLayoutVars>
      </dgm:prSet>
      <dgm:spPr/>
      <dgm:t>
        <a:bodyPr/>
        <a:lstStyle/>
        <a:p>
          <a:endParaRPr lang="nl-NL"/>
        </a:p>
      </dgm:t>
    </dgm:pt>
    <dgm:pt modelId="{A1C5A57E-3DCF-6042-AEC1-76F3A2955B0F}" type="pres">
      <dgm:prSet presAssocID="{BAA10F75-AF4C-9344-9AEC-491941D09748}" presName="ThreeConn_1-2" presStyleLbl="fgAccFollowNode1" presStyleIdx="0" presStyleCnt="2">
        <dgm:presLayoutVars>
          <dgm:bulletEnabled val="1"/>
        </dgm:presLayoutVars>
      </dgm:prSet>
      <dgm:spPr/>
      <dgm:t>
        <a:bodyPr/>
        <a:lstStyle/>
        <a:p>
          <a:endParaRPr lang="nl-NL"/>
        </a:p>
      </dgm:t>
    </dgm:pt>
    <dgm:pt modelId="{20C28A46-DCEC-5046-A230-FEE94F43E720}" type="pres">
      <dgm:prSet presAssocID="{BAA10F75-AF4C-9344-9AEC-491941D09748}" presName="ThreeConn_2-3" presStyleLbl="fgAccFollowNode1" presStyleIdx="1" presStyleCnt="2">
        <dgm:presLayoutVars>
          <dgm:bulletEnabled val="1"/>
        </dgm:presLayoutVars>
      </dgm:prSet>
      <dgm:spPr/>
      <dgm:t>
        <a:bodyPr/>
        <a:lstStyle/>
        <a:p>
          <a:endParaRPr lang="nl-NL"/>
        </a:p>
      </dgm:t>
    </dgm:pt>
    <dgm:pt modelId="{77EE9BFB-39B8-EA40-87D2-D386135D1E07}" type="pres">
      <dgm:prSet presAssocID="{BAA10F75-AF4C-9344-9AEC-491941D09748}" presName="ThreeNodes_1_text" presStyleLbl="node1" presStyleIdx="2" presStyleCnt="3">
        <dgm:presLayoutVars>
          <dgm:bulletEnabled val="1"/>
        </dgm:presLayoutVars>
      </dgm:prSet>
      <dgm:spPr/>
      <dgm:t>
        <a:bodyPr/>
        <a:lstStyle/>
        <a:p>
          <a:endParaRPr lang="nl-NL"/>
        </a:p>
      </dgm:t>
    </dgm:pt>
    <dgm:pt modelId="{C6327733-B1F9-8D45-8211-B3B46E5EDC65}" type="pres">
      <dgm:prSet presAssocID="{BAA10F75-AF4C-9344-9AEC-491941D09748}" presName="ThreeNodes_2_text" presStyleLbl="node1" presStyleIdx="2" presStyleCnt="3">
        <dgm:presLayoutVars>
          <dgm:bulletEnabled val="1"/>
        </dgm:presLayoutVars>
      </dgm:prSet>
      <dgm:spPr/>
      <dgm:t>
        <a:bodyPr/>
        <a:lstStyle/>
        <a:p>
          <a:endParaRPr lang="nl-NL"/>
        </a:p>
      </dgm:t>
    </dgm:pt>
    <dgm:pt modelId="{F901FFDB-1DD5-534C-8E6B-0ADD284809D5}" type="pres">
      <dgm:prSet presAssocID="{BAA10F75-AF4C-9344-9AEC-491941D09748}" presName="ThreeNodes_3_text" presStyleLbl="node1" presStyleIdx="2" presStyleCnt="3">
        <dgm:presLayoutVars>
          <dgm:bulletEnabled val="1"/>
        </dgm:presLayoutVars>
      </dgm:prSet>
      <dgm:spPr/>
      <dgm:t>
        <a:bodyPr/>
        <a:lstStyle/>
        <a:p>
          <a:endParaRPr lang="nl-NL"/>
        </a:p>
      </dgm:t>
    </dgm:pt>
  </dgm:ptLst>
  <dgm:cxnLst>
    <dgm:cxn modelId="{262C1452-9521-984C-AF34-4D819C2779D0}" type="presOf" srcId="{BFCCDA3B-B80D-9A44-8EDF-2F9B96E89FA1}" destId="{F901FFDB-1DD5-534C-8E6B-0ADD284809D5}" srcOrd="1" destOrd="0" presId="urn:microsoft.com/office/officeart/2005/8/layout/vProcess5"/>
    <dgm:cxn modelId="{C3AA212F-80F5-6A48-BC9F-A396937D3B0C}" type="presOf" srcId="{BAA10F75-AF4C-9344-9AEC-491941D09748}" destId="{8A36451E-9006-D84A-AC57-CB6357CF5908}" srcOrd="0" destOrd="0" presId="urn:microsoft.com/office/officeart/2005/8/layout/vProcess5"/>
    <dgm:cxn modelId="{0AFD98C3-9BC5-1641-A063-FF603ADFC9E5}" type="presOf" srcId="{3E885204-9041-2D4B-AC0E-C2CAB55066A5}" destId="{C6327733-B1F9-8D45-8211-B3B46E5EDC65}" srcOrd="1" destOrd="0" presId="urn:microsoft.com/office/officeart/2005/8/layout/vProcess5"/>
    <dgm:cxn modelId="{FB295C96-AEFB-9146-B058-9F6432F6D964}" type="presOf" srcId="{70940BA0-32F3-7D4E-AA4B-02BDFDE7710D}" destId="{77EE9BFB-39B8-EA40-87D2-D386135D1E07}" srcOrd="1" destOrd="0" presId="urn:microsoft.com/office/officeart/2005/8/layout/vProcess5"/>
    <dgm:cxn modelId="{58A0DDB4-31CB-1E49-82F3-203985997EDD}" srcId="{BAA10F75-AF4C-9344-9AEC-491941D09748}" destId="{70940BA0-32F3-7D4E-AA4B-02BDFDE7710D}" srcOrd="0" destOrd="0" parTransId="{F28F7124-7F3C-E94D-9BA3-A7B499FC9FBA}" sibTransId="{CFFFFCE7-39A3-EB47-8910-4C185FDBD2ED}"/>
    <dgm:cxn modelId="{6D5F0E6E-9F46-8A42-A1B2-3218F5608C75}" type="presOf" srcId="{CFFFFCE7-39A3-EB47-8910-4C185FDBD2ED}" destId="{A1C5A57E-3DCF-6042-AEC1-76F3A2955B0F}" srcOrd="0" destOrd="0" presId="urn:microsoft.com/office/officeart/2005/8/layout/vProcess5"/>
    <dgm:cxn modelId="{26ACC1EE-C800-0840-B850-D44D091E946D}" srcId="{BAA10F75-AF4C-9344-9AEC-491941D09748}" destId="{BFCCDA3B-B80D-9A44-8EDF-2F9B96E89FA1}" srcOrd="2" destOrd="0" parTransId="{3A0C1215-DE60-B646-B327-B8C7B6B0B8F0}" sibTransId="{9775E38C-90CB-6242-AF46-A20C71C00A84}"/>
    <dgm:cxn modelId="{D2D724EA-5153-124B-B69F-7ED5EDBE871B}" type="presOf" srcId="{70940BA0-32F3-7D4E-AA4B-02BDFDE7710D}" destId="{31D65975-D953-B34A-83E9-78852DFF7407}" srcOrd="0" destOrd="0" presId="urn:microsoft.com/office/officeart/2005/8/layout/vProcess5"/>
    <dgm:cxn modelId="{93EC5685-00F2-A747-A117-3DFE06A846F7}" srcId="{BAA10F75-AF4C-9344-9AEC-491941D09748}" destId="{3E885204-9041-2D4B-AC0E-C2CAB55066A5}" srcOrd="1" destOrd="0" parTransId="{1CF121A8-1741-BC4F-B383-9AD106ACE5E7}" sibTransId="{2F718EEA-30D5-FC47-BE0C-D6D626E10BF1}"/>
    <dgm:cxn modelId="{B2E07F28-DE7E-F743-B647-2D86238444D4}" type="presOf" srcId="{3E885204-9041-2D4B-AC0E-C2CAB55066A5}" destId="{ECFF49A1-281C-B042-A608-B81394F7C426}" srcOrd="0" destOrd="0" presId="urn:microsoft.com/office/officeart/2005/8/layout/vProcess5"/>
    <dgm:cxn modelId="{FB473160-9975-9C45-9A6F-570F9707E472}" type="presOf" srcId="{BFCCDA3B-B80D-9A44-8EDF-2F9B96E89FA1}" destId="{871C82CF-E67B-774F-B960-AC148AC7D6EE}" srcOrd="0" destOrd="0" presId="urn:microsoft.com/office/officeart/2005/8/layout/vProcess5"/>
    <dgm:cxn modelId="{5DB8A19D-612B-C140-86C8-CF377D8EF874}" type="presOf" srcId="{2F718EEA-30D5-FC47-BE0C-D6D626E10BF1}" destId="{20C28A46-DCEC-5046-A230-FEE94F43E720}" srcOrd="0" destOrd="0" presId="urn:microsoft.com/office/officeart/2005/8/layout/vProcess5"/>
    <dgm:cxn modelId="{072D96F2-F457-EF49-B551-CA405C1E1AB4}" type="presParOf" srcId="{8A36451E-9006-D84A-AC57-CB6357CF5908}" destId="{863CF219-F163-8A4C-B492-EAA993E6414D}" srcOrd="0" destOrd="0" presId="urn:microsoft.com/office/officeart/2005/8/layout/vProcess5"/>
    <dgm:cxn modelId="{4AFED359-BBFC-C84A-AD55-F7B53C4B5F01}" type="presParOf" srcId="{8A36451E-9006-D84A-AC57-CB6357CF5908}" destId="{31D65975-D953-B34A-83E9-78852DFF7407}" srcOrd="1" destOrd="0" presId="urn:microsoft.com/office/officeart/2005/8/layout/vProcess5"/>
    <dgm:cxn modelId="{3E6B8851-5B4D-014C-9D19-AAF28F14983B}" type="presParOf" srcId="{8A36451E-9006-D84A-AC57-CB6357CF5908}" destId="{ECFF49A1-281C-B042-A608-B81394F7C426}" srcOrd="2" destOrd="0" presId="urn:microsoft.com/office/officeart/2005/8/layout/vProcess5"/>
    <dgm:cxn modelId="{6470A235-1C56-8C42-9A10-4FE29137710E}" type="presParOf" srcId="{8A36451E-9006-D84A-AC57-CB6357CF5908}" destId="{871C82CF-E67B-774F-B960-AC148AC7D6EE}" srcOrd="3" destOrd="0" presId="urn:microsoft.com/office/officeart/2005/8/layout/vProcess5"/>
    <dgm:cxn modelId="{8AFDAA49-9D80-DC49-A73B-F23A58E33D91}" type="presParOf" srcId="{8A36451E-9006-D84A-AC57-CB6357CF5908}" destId="{A1C5A57E-3DCF-6042-AEC1-76F3A2955B0F}" srcOrd="4" destOrd="0" presId="urn:microsoft.com/office/officeart/2005/8/layout/vProcess5"/>
    <dgm:cxn modelId="{E2A35360-3237-8E4C-B9DF-4323E3DC1172}" type="presParOf" srcId="{8A36451E-9006-D84A-AC57-CB6357CF5908}" destId="{20C28A46-DCEC-5046-A230-FEE94F43E720}" srcOrd="5" destOrd="0" presId="urn:microsoft.com/office/officeart/2005/8/layout/vProcess5"/>
    <dgm:cxn modelId="{06045C85-BDA7-1847-A1CB-ED239C99BC9B}" type="presParOf" srcId="{8A36451E-9006-D84A-AC57-CB6357CF5908}" destId="{77EE9BFB-39B8-EA40-87D2-D386135D1E07}" srcOrd="6" destOrd="0" presId="urn:microsoft.com/office/officeart/2005/8/layout/vProcess5"/>
    <dgm:cxn modelId="{D8E07CD2-CBC2-D149-9454-21A37A750167}" type="presParOf" srcId="{8A36451E-9006-D84A-AC57-CB6357CF5908}" destId="{C6327733-B1F9-8D45-8211-B3B46E5EDC65}" srcOrd="7" destOrd="0" presId="urn:microsoft.com/office/officeart/2005/8/layout/vProcess5"/>
    <dgm:cxn modelId="{946C8BAF-7A5C-2E41-A67D-4295D4348F75}" type="presParOf" srcId="{8A36451E-9006-D84A-AC57-CB6357CF5908}" destId="{F901FFDB-1DD5-534C-8E6B-0ADD284809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10F75-AF4C-9344-9AEC-491941D0974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nl-NL"/>
        </a:p>
      </dgm:t>
    </dgm:pt>
    <dgm:pt modelId="{70940BA0-32F3-7D4E-AA4B-02BDFDE7710D}">
      <dgm:prSet phldrT="[Tekst]"/>
      <dgm:spPr/>
      <dgm:t>
        <a:bodyPr/>
        <a:lstStyle/>
        <a:p>
          <a:r>
            <a:rPr lang="nl-NL" dirty="0" smtClean="0"/>
            <a:t>Norm (gedragscode)</a:t>
          </a:r>
          <a:endParaRPr lang="nl-NL" dirty="0"/>
        </a:p>
      </dgm:t>
    </dgm:pt>
    <dgm:pt modelId="{F28F7124-7F3C-E94D-9BA3-A7B499FC9FBA}" type="parTrans" cxnId="{58A0DDB4-31CB-1E49-82F3-203985997EDD}">
      <dgm:prSet/>
      <dgm:spPr/>
      <dgm:t>
        <a:bodyPr/>
        <a:lstStyle/>
        <a:p>
          <a:endParaRPr lang="nl-NL"/>
        </a:p>
      </dgm:t>
    </dgm:pt>
    <dgm:pt modelId="{CFFFFCE7-39A3-EB47-8910-4C185FDBD2ED}" type="sibTrans" cxnId="{58A0DDB4-31CB-1E49-82F3-203985997EDD}">
      <dgm:prSet/>
      <dgm:spPr/>
      <dgm:t>
        <a:bodyPr/>
        <a:lstStyle/>
        <a:p>
          <a:endParaRPr lang="nl-NL"/>
        </a:p>
      </dgm:t>
    </dgm:pt>
    <dgm:pt modelId="{3E885204-9041-2D4B-AC0E-C2CAB55066A5}">
      <dgm:prSet phldrT="[Tekst]"/>
      <dgm:spPr/>
      <dgm:t>
        <a:bodyPr/>
        <a:lstStyle/>
        <a:p>
          <a:r>
            <a:rPr lang="nl-NL" dirty="0" smtClean="0"/>
            <a:t>Klokkenluidersregeling</a:t>
          </a:r>
          <a:endParaRPr lang="nl-NL" dirty="0"/>
        </a:p>
      </dgm:t>
    </dgm:pt>
    <dgm:pt modelId="{1CF121A8-1741-BC4F-B383-9AD106ACE5E7}" type="parTrans" cxnId="{93EC5685-00F2-A747-A117-3DFE06A846F7}">
      <dgm:prSet/>
      <dgm:spPr/>
      <dgm:t>
        <a:bodyPr/>
        <a:lstStyle/>
        <a:p>
          <a:endParaRPr lang="nl-NL"/>
        </a:p>
      </dgm:t>
    </dgm:pt>
    <dgm:pt modelId="{2F718EEA-30D5-FC47-BE0C-D6D626E10BF1}" type="sibTrans" cxnId="{93EC5685-00F2-A747-A117-3DFE06A846F7}">
      <dgm:prSet/>
      <dgm:spPr/>
      <dgm:t>
        <a:bodyPr/>
        <a:lstStyle/>
        <a:p>
          <a:endParaRPr lang="nl-NL"/>
        </a:p>
      </dgm:t>
    </dgm:pt>
    <dgm:pt modelId="{BFCCDA3B-B80D-9A44-8EDF-2F9B96E89FA1}">
      <dgm:prSet phldrT="[Tekst]"/>
      <dgm:spPr/>
      <dgm:t>
        <a:bodyPr/>
        <a:lstStyle/>
        <a:p>
          <a:r>
            <a:rPr lang="nl-NL" dirty="0" smtClean="0"/>
            <a:t>Onderzoeksprotocol</a:t>
          </a:r>
          <a:endParaRPr lang="nl-NL" dirty="0"/>
        </a:p>
      </dgm:t>
    </dgm:pt>
    <dgm:pt modelId="{3A0C1215-DE60-B646-B327-B8C7B6B0B8F0}" type="parTrans" cxnId="{26ACC1EE-C800-0840-B850-D44D091E946D}">
      <dgm:prSet/>
      <dgm:spPr/>
      <dgm:t>
        <a:bodyPr/>
        <a:lstStyle/>
        <a:p>
          <a:endParaRPr lang="nl-NL"/>
        </a:p>
      </dgm:t>
    </dgm:pt>
    <dgm:pt modelId="{9775E38C-90CB-6242-AF46-A20C71C00A84}" type="sibTrans" cxnId="{26ACC1EE-C800-0840-B850-D44D091E946D}">
      <dgm:prSet/>
      <dgm:spPr/>
      <dgm:t>
        <a:bodyPr/>
        <a:lstStyle/>
        <a:p>
          <a:endParaRPr lang="nl-NL"/>
        </a:p>
      </dgm:t>
    </dgm:pt>
    <dgm:pt modelId="{8A36451E-9006-D84A-AC57-CB6357CF5908}" type="pres">
      <dgm:prSet presAssocID="{BAA10F75-AF4C-9344-9AEC-491941D09748}" presName="outerComposite" presStyleCnt="0">
        <dgm:presLayoutVars>
          <dgm:chMax val="5"/>
          <dgm:dir/>
          <dgm:resizeHandles val="exact"/>
        </dgm:presLayoutVars>
      </dgm:prSet>
      <dgm:spPr/>
      <dgm:t>
        <a:bodyPr/>
        <a:lstStyle/>
        <a:p>
          <a:endParaRPr lang="nl-NL"/>
        </a:p>
      </dgm:t>
    </dgm:pt>
    <dgm:pt modelId="{863CF219-F163-8A4C-B492-EAA993E6414D}" type="pres">
      <dgm:prSet presAssocID="{BAA10F75-AF4C-9344-9AEC-491941D09748}" presName="dummyMaxCanvas" presStyleCnt="0">
        <dgm:presLayoutVars/>
      </dgm:prSet>
      <dgm:spPr/>
    </dgm:pt>
    <dgm:pt modelId="{31D65975-D953-B34A-83E9-78852DFF7407}" type="pres">
      <dgm:prSet presAssocID="{BAA10F75-AF4C-9344-9AEC-491941D09748}" presName="ThreeNodes_1" presStyleLbl="node1" presStyleIdx="0" presStyleCnt="3">
        <dgm:presLayoutVars>
          <dgm:bulletEnabled val="1"/>
        </dgm:presLayoutVars>
      </dgm:prSet>
      <dgm:spPr/>
      <dgm:t>
        <a:bodyPr/>
        <a:lstStyle/>
        <a:p>
          <a:endParaRPr lang="nl-NL"/>
        </a:p>
      </dgm:t>
    </dgm:pt>
    <dgm:pt modelId="{ECFF49A1-281C-B042-A608-B81394F7C426}" type="pres">
      <dgm:prSet presAssocID="{BAA10F75-AF4C-9344-9AEC-491941D09748}" presName="ThreeNodes_2" presStyleLbl="node1" presStyleIdx="1" presStyleCnt="3">
        <dgm:presLayoutVars>
          <dgm:bulletEnabled val="1"/>
        </dgm:presLayoutVars>
      </dgm:prSet>
      <dgm:spPr/>
      <dgm:t>
        <a:bodyPr/>
        <a:lstStyle/>
        <a:p>
          <a:endParaRPr lang="nl-NL"/>
        </a:p>
      </dgm:t>
    </dgm:pt>
    <dgm:pt modelId="{871C82CF-E67B-774F-B960-AC148AC7D6EE}" type="pres">
      <dgm:prSet presAssocID="{BAA10F75-AF4C-9344-9AEC-491941D09748}" presName="ThreeNodes_3" presStyleLbl="node1" presStyleIdx="2" presStyleCnt="3">
        <dgm:presLayoutVars>
          <dgm:bulletEnabled val="1"/>
        </dgm:presLayoutVars>
      </dgm:prSet>
      <dgm:spPr/>
      <dgm:t>
        <a:bodyPr/>
        <a:lstStyle/>
        <a:p>
          <a:endParaRPr lang="nl-NL"/>
        </a:p>
      </dgm:t>
    </dgm:pt>
    <dgm:pt modelId="{A1C5A57E-3DCF-6042-AEC1-76F3A2955B0F}" type="pres">
      <dgm:prSet presAssocID="{BAA10F75-AF4C-9344-9AEC-491941D09748}" presName="ThreeConn_1-2" presStyleLbl="fgAccFollowNode1" presStyleIdx="0" presStyleCnt="2">
        <dgm:presLayoutVars>
          <dgm:bulletEnabled val="1"/>
        </dgm:presLayoutVars>
      </dgm:prSet>
      <dgm:spPr/>
      <dgm:t>
        <a:bodyPr/>
        <a:lstStyle/>
        <a:p>
          <a:endParaRPr lang="nl-NL"/>
        </a:p>
      </dgm:t>
    </dgm:pt>
    <dgm:pt modelId="{20C28A46-DCEC-5046-A230-FEE94F43E720}" type="pres">
      <dgm:prSet presAssocID="{BAA10F75-AF4C-9344-9AEC-491941D09748}" presName="ThreeConn_2-3" presStyleLbl="fgAccFollowNode1" presStyleIdx="1" presStyleCnt="2">
        <dgm:presLayoutVars>
          <dgm:bulletEnabled val="1"/>
        </dgm:presLayoutVars>
      </dgm:prSet>
      <dgm:spPr/>
      <dgm:t>
        <a:bodyPr/>
        <a:lstStyle/>
        <a:p>
          <a:endParaRPr lang="nl-NL"/>
        </a:p>
      </dgm:t>
    </dgm:pt>
    <dgm:pt modelId="{77EE9BFB-39B8-EA40-87D2-D386135D1E07}" type="pres">
      <dgm:prSet presAssocID="{BAA10F75-AF4C-9344-9AEC-491941D09748}" presName="ThreeNodes_1_text" presStyleLbl="node1" presStyleIdx="2" presStyleCnt="3">
        <dgm:presLayoutVars>
          <dgm:bulletEnabled val="1"/>
        </dgm:presLayoutVars>
      </dgm:prSet>
      <dgm:spPr/>
      <dgm:t>
        <a:bodyPr/>
        <a:lstStyle/>
        <a:p>
          <a:endParaRPr lang="nl-NL"/>
        </a:p>
      </dgm:t>
    </dgm:pt>
    <dgm:pt modelId="{C6327733-B1F9-8D45-8211-B3B46E5EDC65}" type="pres">
      <dgm:prSet presAssocID="{BAA10F75-AF4C-9344-9AEC-491941D09748}" presName="ThreeNodes_2_text" presStyleLbl="node1" presStyleIdx="2" presStyleCnt="3">
        <dgm:presLayoutVars>
          <dgm:bulletEnabled val="1"/>
        </dgm:presLayoutVars>
      </dgm:prSet>
      <dgm:spPr/>
      <dgm:t>
        <a:bodyPr/>
        <a:lstStyle/>
        <a:p>
          <a:endParaRPr lang="nl-NL"/>
        </a:p>
      </dgm:t>
    </dgm:pt>
    <dgm:pt modelId="{F901FFDB-1DD5-534C-8E6B-0ADD284809D5}" type="pres">
      <dgm:prSet presAssocID="{BAA10F75-AF4C-9344-9AEC-491941D09748}" presName="ThreeNodes_3_text" presStyleLbl="node1" presStyleIdx="2" presStyleCnt="3">
        <dgm:presLayoutVars>
          <dgm:bulletEnabled val="1"/>
        </dgm:presLayoutVars>
      </dgm:prSet>
      <dgm:spPr/>
      <dgm:t>
        <a:bodyPr/>
        <a:lstStyle/>
        <a:p>
          <a:endParaRPr lang="nl-NL"/>
        </a:p>
      </dgm:t>
    </dgm:pt>
  </dgm:ptLst>
  <dgm:cxnLst>
    <dgm:cxn modelId="{DF296141-02DB-C047-845B-6DC0EF7DE533}" type="presOf" srcId="{BFCCDA3B-B80D-9A44-8EDF-2F9B96E89FA1}" destId="{F901FFDB-1DD5-534C-8E6B-0ADD284809D5}" srcOrd="1" destOrd="0" presId="urn:microsoft.com/office/officeart/2005/8/layout/vProcess5"/>
    <dgm:cxn modelId="{C5D8B0DC-B5FE-EC4F-8C4F-AC0550F71697}" type="presOf" srcId="{3E885204-9041-2D4B-AC0E-C2CAB55066A5}" destId="{ECFF49A1-281C-B042-A608-B81394F7C426}" srcOrd="0" destOrd="0" presId="urn:microsoft.com/office/officeart/2005/8/layout/vProcess5"/>
    <dgm:cxn modelId="{58A0DDB4-31CB-1E49-82F3-203985997EDD}" srcId="{BAA10F75-AF4C-9344-9AEC-491941D09748}" destId="{70940BA0-32F3-7D4E-AA4B-02BDFDE7710D}" srcOrd="0" destOrd="0" parTransId="{F28F7124-7F3C-E94D-9BA3-A7B499FC9FBA}" sibTransId="{CFFFFCE7-39A3-EB47-8910-4C185FDBD2ED}"/>
    <dgm:cxn modelId="{7E561A2F-F41B-BE43-A3FB-9C3C265E4B60}" type="presOf" srcId="{70940BA0-32F3-7D4E-AA4B-02BDFDE7710D}" destId="{31D65975-D953-B34A-83E9-78852DFF7407}" srcOrd="0" destOrd="0" presId="urn:microsoft.com/office/officeart/2005/8/layout/vProcess5"/>
    <dgm:cxn modelId="{26ACC1EE-C800-0840-B850-D44D091E946D}" srcId="{BAA10F75-AF4C-9344-9AEC-491941D09748}" destId="{BFCCDA3B-B80D-9A44-8EDF-2F9B96E89FA1}" srcOrd="2" destOrd="0" parTransId="{3A0C1215-DE60-B646-B327-B8C7B6B0B8F0}" sibTransId="{9775E38C-90CB-6242-AF46-A20C71C00A84}"/>
    <dgm:cxn modelId="{44805C18-0C6F-5946-A2B6-8679059CE380}" type="presOf" srcId="{2F718EEA-30D5-FC47-BE0C-D6D626E10BF1}" destId="{20C28A46-DCEC-5046-A230-FEE94F43E720}" srcOrd="0" destOrd="0" presId="urn:microsoft.com/office/officeart/2005/8/layout/vProcess5"/>
    <dgm:cxn modelId="{3C26306B-2EC4-FD4F-9FC8-153FC2F66369}" type="presOf" srcId="{BAA10F75-AF4C-9344-9AEC-491941D09748}" destId="{8A36451E-9006-D84A-AC57-CB6357CF5908}" srcOrd="0" destOrd="0" presId="urn:microsoft.com/office/officeart/2005/8/layout/vProcess5"/>
    <dgm:cxn modelId="{A6A68AC4-2851-AF4F-99CA-8411AFA75946}" type="presOf" srcId="{3E885204-9041-2D4B-AC0E-C2CAB55066A5}" destId="{C6327733-B1F9-8D45-8211-B3B46E5EDC65}" srcOrd="1" destOrd="0" presId="urn:microsoft.com/office/officeart/2005/8/layout/vProcess5"/>
    <dgm:cxn modelId="{93EC5685-00F2-A747-A117-3DFE06A846F7}" srcId="{BAA10F75-AF4C-9344-9AEC-491941D09748}" destId="{3E885204-9041-2D4B-AC0E-C2CAB55066A5}" srcOrd="1" destOrd="0" parTransId="{1CF121A8-1741-BC4F-B383-9AD106ACE5E7}" sibTransId="{2F718EEA-30D5-FC47-BE0C-D6D626E10BF1}"/>
    <dgm:cxn modelId="{793AA443-2743-9346-9B80-BA04EDDE23E3}" type="presOf" srcId="{70940BA0-32F3-7D4E-AA4B-02BDFDE7710D}" destId="{77EE9BFB-39B8-EA40-87D2-D386135D1E07}" srcOrd="1" destOrd="0" presId="urn:microsoft.com/office/officeart/2005/8/layout/vProcess5"/>
    <dgm:cxn modelId="{AF8DF115-0857-574E-A2B7-678974130FC7}" type="presOf" srcId="{BFCCDA3B-B80D-9A44-8EDF-2F9B96E89FA1}" destId="{871C82CF-E67B-774F-B960-AC148AC7D6EE}" srcOrd="0" destOrd="0" presId="urn:microsoft.com/office/officeart/2005/8/layout/vProcess5"/>
    <dgm:cxn modelId="{728B634D-E844-6E48-9C2F-FD8A09160C44}" type="presOf" srcId="{CFFFFCE7-39A3-EB47-8910-4C185FDBD2ED}" destId="{A1C5A57E-3DCF-6042-AEC1-76F3A2955B0F}" srcOrd="0" destOrd="0" presId="urn:microsoft.com/office/officeart/2005/8/layout/vProcess5"/>
    <dgm:cxn modelId="{7482855A-27B6-5A4C-AE1C-D9BFDBBECDD2}" type="presParOf" srcId="{8A36451E-9006-D84A-AC57-CB6357CF5908}" destId="{863CF219-F163-8A4C-B492-EAA993E6414D}" srcOrd="0" destOrd="0" presId="urn:microsoft.com/office/officeart/2005/8/layout/vProcess5"/>
    <dgm:cxn modelId="{F537DB0D-55CC-7247-AAD8-DE75BE5BFCB4}" type="presParOf" srcId="{8A36451E-9006-D84A-AC57-CB6357CF5908}" destId="{31D65975-D953-B34A-83E9-78852DFF7407}" srcOrd="1" destOrd="0" presId="urn:microsoft.com/office/officeart/2005/8/layout/vProcess5"/>
    <dgm:cxn modelId="{7E8D0C08-578F-4D41-BB6D-8368B2593872}" type="presParOf" srcId="{8A36451E-9006-D84A-AC57-CB6357CF5908}" destId="{ECFF49A1-281C-B042-A608-B81394F7C426}" srcOrd="2" destOrd="0" presId="urn:microsoft.com/office/officeart/2005/8/layout/vProcess5"/>
    <dgm:cxn modelId="{4318D984-511E-E34D-B122-105129F2E316}" type="presParOf" srcId="{8A36451E-9006-D84A-AC57-CB6357CF5908}" destId="{871C82CF-E67B-774F-B960-AC148AC7D6EE}" srcOrd="3" destOrd="0" presId="urn:microsoft.com/office/officeart/2005/8/layout/vProcess5"/>
    <dgm:cxn modelId="{54954B1D-36F0-8C41-9C9C-157D6B09AD43}" type="presParOf" srcId="{8A36451E-9006-D84A-AC57-CB6357CF5908}" destId="{A1C5A57E-3DCF-6042-AEC1-76F3A2955B0F}" srcOrd="4" destOrd="0" presId="urn:microsoft.com/office/officeart/2005/8/layout/vProcess5"/>
    <dgm:cxn modelId="{F3165835-3A02-3F41-AB49-3E614D69AD8E}" type="presParOf" srcId="{8A36451E-9006-D84A-AC57-CB6357CF5908}" destId="{20C28A46-DCEC-5046-A230-FEE94F43E720}" srcOrd="5" destOrd="0" presId="urn:microsoft.com/office/officeart/2005/8/layout/vProcess5"/>
    <dgm:cxn modelId="{B0B12F25-3548-F34A-B1F7-CFA32752F649}" type="presParOf" srcId="{8A36451E-9006-D84A-AC57-CB6357CF5908}" destId="{77EE9BFB-39B8-EA40-87D2-D386135D1E07}" srcOrd="6" destOrd="0" presId="urn:microsoft.com/office/officeart/2005/8/layout/vProcess5"/>
    <dgm:cxn modelId="{09C6328D-C60B-F343-B07E-438C192A58BA}" type="presParOf" srcId="{8A36451E-9006-D84A-AC57-CB6357CF5908}" destId="{C6327733-B1F9-8D45-8211-B3B46E5EDC65}" srcOrd="7" destOrd="0" presId="urn:microsoft.com/office/officeart/2005/8/layout/vProcess5"/>
    <dgm:cxn modelId="{5C531629-5A4D-4646-B1CC-19A3301606E0}" type="presParOf" srcId="{8A36451E-9006-D84A-AC57-CB6357CF5908}" destId="{F901FFDB-1DD5-534C-8E6B-0ADD284809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10F75-AF4C-9344-9AEC-491941D09748}"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nl-NL"/>
        </a:p>
      </dgm:t>
    </dgm:pt>
    <dgm:pt modelId="{70940BA0-32F3-7D4E-AA4B-02BDFDE7710D}">
      <dgm:prSet phldrT="[Tekst]"/>
      <dgm:spPr/>
      <dgm:t>
        <a:bodyPr/>
        <a:lstStyle/>
        <a:p>
          <a:r>
            <a:rPr lang="nl-NL" dirty="0" smtClean="0"/>
            <a:t>Norm (gedragscode)</a:t>
          </a:r>
          <a:endParaRPr lang="nl-NL" dirty="0"/>
        </a:p>
      </dgm:t>
    </dgm:pt>
    <dgm:pt modelId="{F28F7124-7F3C-E94D-9BA3-A7B499FC9FBA}" type="parTrans" cxnId="{58A0DDB4-31CB-1E49-82F3-203985997EDD}">
      <dgm:prSet/>
      <dgm:spPr/>
      <dgm:t>
        <a:bodyPr/>
        <a:lstStyle/>
        <a:p>
          <a:endParaRPr lang="nl-NL"/>
        </a:p>
      </dgm:t>
    </dgm:pt>
    <dgm:pt modelId="{CFFFFCE7-39A3-EB47-8910-4C185FDBD2ED}" type="sibTrans" cxnId="{58A0DDB4-31CB-1E49-82F3-203985997EDD}">
      <dgm:prSet/>
      <dgm:spPr/>
      <dgm:t>
        <a:bodyPr/>
        <a:lstStyle/>
        <a:p>
          <a:endParaRPr lang="nl-NL"/>
        </a:p>
      </dgm:t>
    </dgm:pt>
    <dgm:pt modelId="{3E885204-9041-2D4B-AC0E-C2CAB55066A5}">
      <dgm:prSet phldrT="[Tekst]"/>
      <dgm:spPr/>
      <dgm:t>
        <a:bodyPr/>
        <a:lstStyle/>
        <a:p>
          <a:r>
            <a:rPr lang="nl-NL" dirty="0" smtClean="0"/>
            <a:t>Klokkenluidersregeling</a:t>
          </a:r>
          <a:endParaRPr lang="nl-NL" dirty="0"/>
        </a:p>
      </dgm:t>
    </dgm:pt>
    <dgm:pt modelId="{1CF121A8-1741-BC4F-B383-9AD106ACE5E7}" type="parTrans" cxnId="{93EC5685-00F2-A747-A117-3DFE06A846F7}">
      <dgm:prSet/>
      <dgm:spPr/>
      <dgm:t>
        <a:bodyPr/>
        <a:lstStyle/>
        <a:p>
          <a:endParaRPr lang="nl-NL"/>
        </a:p>
      </dgm:t>
    </dgm:pt>
    <dgm:pt modelId="{2F718EEA-30D5-FC47-BE0C-D6D626E10BF1}" type="sibTrans" cxnId="{93EC5685-00F2-A747-A117-3DFE06A846F7}">
      <dgm:prSet/>
      <dgm:spPr/>
      <dgm:t>
        <a:bodyPr/>
        <a:lstStyle/>
        <a:p>
          <a:endParaRPr lang="nl-NL"/>
        </a:p>
      </dgm:t>
    </dgm:pt>
    <dgm:pt modelId="{BFCCDA3B-B80D-9A44-8EDF-2F9B96E89FA1}">
      <dgm:prSet phldrT="[Tekst]"/>
      <dgm:spPr/>
      <dgm:t>
        <a:bodyPr/>
        <a:lstStyle/>
        <a:p>
          <a:r>
            <a:rPr lang="nl-NL" dirty="0" smtClean="0"/>
            <a:t>Onderzoeksprotocol</a:t>
          </a:r>
          <a:endParaRPr lang="nl-NL" dirty="0"/>
        </a:p>
      </dgm:t>
    </dgm:pt>
    <dgm:pt modelId="{3A0C1215-DE60-B646-B327-B8C7B6B0B8F0}" type="parTrans" cxnId="{26ACC1EE-C800-0840-B850-D44D091E946D}">
      <dgm:prSet/>
      <dgm:spPr/>
      <dgm:t>
        <a:bodyPr/>
        <a:lstStyle/>
        <a:p>
          <a:endParaRPr lang="nl-NL"/>
        </a:p>
      </dgm:t>
    </dgm:pt>
    <dgm:pt modelId="{9775E38C-90CB-6242-AF46-A20C71C00A84}" type="sibTrans" cxnId="{26ACC1EE-C800-0840-B850-D44D091E946D}">
      <dgm:prSet/>
      <dgm:spPr/>
      <dgm:t>
        <a:bodyPr/>
        <a:lstStyle/>
        <a:p>
          <a:endParaRPr lang="nl-NL"/>
        </a:p>
      </dgm:t>
    </dgm:pt>
    <dgm:pt modelId="{8A36451E-9006-D84A-AC57-CB6357CF5908}" type="pres">
      <dgm:prSet presAssocID="{BAA10F75-AF4C-9344-9AEC-491941D09748}" presName="outerComposite" presStyleCnt="0">
        <dgm:presLayoutVars>
          <dgm:chMax val="5"/>
          <dgm:dir/>
          <dgm:resizeHandles val="exact"/>
        </dgm:presLayoutVars>
      </dgm:prSet>
      <dgm:spPr/>
      <dgm:t>
        <a:bodyPr/>
        <a:lstStyle/>
        <a:p>
          <a:endParaRPr lang="nl-NL"/>
        </a:p>
      </dgm:t>
    </dgm:pt>
    <dgm:pt modelId="{863CF219-F163-8A4C-B492-EAA993E6414D}" type="pres">
      <dgm:prSet presAssocID="{BAA10F75-AF4C-9344-9AEC-491941D09748}" presName="dummyMaxCanvas" presStyleCnt="0">
        <dgm:presLayoutVars/>
      </dgm:prSet>
      <dgm:spPr/>
    </dgm:pt>
    <dgm:pt modelId="{31D65975-D953-B34A-83E9-78852DFF7407}" type="pres">
      <dgm:prSet presAssocID="{BAA10F75-AF4C-9344-9AEC-491941D09748}" presName="ThreeNodes_1" presStyleLbl="node1" presStyleIdx="0" presStyleCnt="3">
        <dgm:presLayoutVars>
          <dgm:bulletEnabled val="1"/>
        </dgm:presLayoutVars>
      </dgm:prSet>
      <dgm:spPr/>
      <dgm:t>
        <a:bodyPr/>
        <a:lstStyle/>
        <a:p>
          <a:endParaRPr lang="nl-NL"/>
        </a:p>
      </dgm:t>
    </dgm:pt>
    <dgm:pt modelId="{ECFF49A1-281C-B042-A608-B81394F7C426}" type="pres">
      <dgm:prSet presAssocID="{BAA10F75-AF4C-9344-9AEC-491941D09748}" presName="ThreeNodes_2" presStyleLbl="node1" presStyleIdx="1" presStyleCnt="3">
        <dgm:presLayoutVars>
          <dgm:bulletEnabled val="1"/>
        </dgm:presLayoutVars>
      </dgm:prSet>
      <dgm:spPr/>
      <dgm:t>
        <a:bodyPr/>
        <a:lstStyle/>
        <a:p>
          <a:endParaRPr lang="nl-NL"/>
        </a:p>
      </dgm:t>
    </dgm:pt>
    <dgm:pt modelId="{871C82CF-E67B-774F-B960-AC148AC7D6EE}" type="pres">
      <dgm:prSet presAssocID="{BAA10F75-AF4C-9344-9AEC-491941D09748}" presName="ThreeNodes_3" presStyleLbl="node1" presStyleIdx="2" presStyleCnt="3">
        <dgm:presLayoutVars>
          <dgm:bulletEnabled val="1"/>
        </dgm:presLayoutVars>
      </dgm:prSet>
      <dgm:spPr/>
      <dgm:t>
        <a:bodyPr/>
        <a:lstStyle/>
        <a:p>
          <a:endParaRPr lang="nl-NL"/>
        </a:p>
      </dgm:t>
    </dgm:pt>
    <dgm:pt modelId="{A1C5A57E-3DCF-6042-AEC1-76F3A2955B0F}" type="pres">
      <dgm:prSet presAssocID="{BAA10F75-AF4C-9344-9AEC-491941D09748}" presName="ThreeConn_1-2" presStyleLbl="fgAccFollowNode1" presStyleIdx="0" presStyleCnt="2">
        <dgm:presLayoutVars>
          <dgm:bulletEnabled val="1"/>
        </dgm:presLayoutVars>
      </dgm:prSet>
      <dgm:spPr/>
      <dgm:t>
        <a:bodyPr/>
        <a:lstStyle/>
        <a:p>
          <a:endParaRPr lang="nl-NL"/>
        </a:p>
      </dgm:t>
    </dgm:pt>
    <dgm:pt modelId="{20C28A46-DCEC-5046-A230-FEE94F43E720}" type="pres">
      <dgm:prSet presAssocID="{BAA10F75-AF4C-9344-9AEC-491941D09748}" presName="ThreeConn_2-3" presStyleLbl="fgAccFollowNode1" presStyleIdx="1" presStyleCnt="2">
        <dgm:presLayoutVars>
          <dgm:bulletEnabled val="1"/>
        </dgm:presLayoutVars>
      </dgm:prSet>
      <dgm:spPr/>
      <dgm:t>
        <a:bodyPr/>
        <a:lstStyle/>
        <a:p>
          <a:endParaRPr lang="nl-NL"/>
        </a:p>
      </dgm:t>
    </dgm:pt>
    <dgm:pt modelId="{77EE9BFB-39B8-EA40-87D2-D386135D1E07}" type="pres">
      <dgm:prSet presAssocID="{BAA10F75-AF4C-9344-9AEC-491941D09748}" presName="ThreeNodes_1_text" presStyleLbl="node1" presStyleIdx="2" presStyleCnt="3">
        <dgm:presLayoutVars>
          <dgm:bulletEnabled val="1"/>
        </dgm:presLayoutVars>
      </dgm:prSet>
      <dgm:spPr/>
      <dgm:t>
        <a:bodyPr/>
        <a:lstStyle/>
        <a:p>
          <a:endParaRPr lang="nl-NL"/>
        </a:p>
      </dgm:t>
    </dgm:pt>
    <dgm:pt modelId="{C6327733-B1F9-8D45-8211-B3B46E5EDC65}" type="pres">
      <dgm:prSet presAssocID="{BAA10F75-AF4C-9344-9AEC-491941D09748}" presName="ThreeNodes_2_text" presStyleLbl="node1" presStyleIdx="2" presStyleCnt="3">
        <dgm:presLayoutVars>
          <dgm:bulletEnabled val="1"/>
        </dgm:presLayoutVars>
      </dgm:prSet>
      <dgm:spPr/>
      <dgm:t>
        <a:bodyPr/>
        <a:lstStyle/>
        <a:p>
          <a:endParaRPr lang="nl-NL"/>
        </a:p>
      </dgm:t>
    </dgm:pt>
    <dgm:pt modelId="{F901FFDB-1DD5-534C-8E6B-0ADD284809D5}" type="pres">
      <dgm:prSet presAssocID="{BAA10F75-AF4C-9344-9AEC-491941D09748}" presName="ThreeNodes_3_text" presStyleLbl="node1" presStyleIdx="2" presStyleCnt="3">
        <dgm:presLayoutVars>
          <dgm:bulletEnabled val="1"/>
        </dgm:presLayoutVars>
      </dgm:prSet>
      <dgm:spPr/>
      <dgm:t>
        <a:bodyPr/>
        <a:lstStyle/>
        <a:p>
          <a:endParaRPr lang="nl-NL"/>
        </a:p>
      </dgm:t>
    </dgm:pt>
  </dgm:ptLst>
  <dgm:cxnLst>
    <dgm:cxn modelId="{8C7E85A7-BF39-BA4F-9CAE-F03EDB94C0D3}" type="presOf" srcId="{2F718EEA-30D5-FC47-BE0C-D6D626E10BF1}" destId="{20C28A46-DCEC-5046-A230-FEE94F43E720}" srcOrd="0" destOrd="0" presId="urn:microsoft.com/office/officeart/2005/8/layout/vProcess5"/>
    <dgm:cxn modelId="{C2E80DDC-59DE-744C-813F-257555E44C2E}" type="presOf" srcId="{BFCCDA3B-B80D-9A44-8EDF-2F9B96E89FA1}" destId="{871C82CF-E67B-774F-B960-AC148AC7D6EE}" srcOrd="0" destOrd="0" presId="urn:microsoft.com/office/officeart/2005/8/layout/vProcess5"/>
    <dgm:cxn modelId="{FA982680-E566-DF4A-BF14-D8A76056A92A}" type="presOf" srcId="{3E885204-9041-2D4B-AC0E-C2CAB55066A5}" destId="{C6327733-B1F9-8D45-8211-B3B46E5EDC65}" srcOrd="1" destOrd="0" presId="urn:microsoft.com/office/officeart/2005/8/layout/vProcess5"/>
    <dgm:cxn modelId="{26ACC1EE-C800-0840-B850-D44D091E946D}" srcId="{BAA10F75-AF4C-9344-9AEC-491941D09748}" destId="{BFCCDA3B-B80D-9A44-8EDF-2F9B96E89FA1}" srcOrd="2" destOrd="0" parTransId="{3A0C1215-DE60-B646-B327-B8C7B6B0B8F0}" sibTransId="{9775E38C-90CB-6242-AF46-A20C71C00A84}"/>
    <dgm:cxn modelId="{93EC5685-00F2-A747-A117-3DFE06A846F7}" srcId="{BAA10F75-AF4C-9344-9AEC-491941D09748}" destId="{3E885204-9041-2D4B-AC0E-C2CAB55066A5}" srcOrd="1" destOrd="0" parTransId="{1CF121A8-1741-BC4F-B383-9AD106ACE5E7}" sibTransId="{2F718EEA-30D5-FC47-BE0C-D6D626E10BF1}"/>
    <dgm:cxn modelId="{299F1310-08D3-6942-9D30-4169B3D3EBDB}" type="presOf" srcId="{BFCCDA3B-B80D-9A44-8EDF-2F9B96E89FA1}" destId="{F901FFDB-1DD5-534C-8E6B-0ADD284809D5}" srcOrd="1" destOrd="0" presId="urn:microsoft.com/office/officeart/2005/8/layout/vProcess5"/>
    <dgm:cxn modelId="{BDAAE710-8607-0D4D-A9F2-EF8FEC852185}" type="presOf" srcId="{70940BA0-32F3-7D4E-AA4B-02BDFDE7710D}" destId="{31D65975-D953-B34A-83E9-78852DFF7407}" srcOrd="0" destOrd="0" presId="urn:microsoft.com/office/officeart/2005/8/layout/vProcess5"/>
    <dgm:cxn modelId="{58A0DDB4-31CB-1E49-82F3-203985997EDD}" srcId="{BAA10F75-AF4C-9344-9AEC-491941D09748}" destId="{70940BA0-32F3-7D4E-AA4B-02BDFDE7710D}" srcOrd="0" destOrd="0" parTransId="{F28F7124-7F3C-E94D-9BA3-A7B499FC9FBA}" sibTransId="{CFFFFCE7-39A3-EB47-8910-4C185FDBD2ED}"/>
    <dgm:cxn modelId="{DF4FADFF-14EF-184E-9FAD-4446E080EE00}" type="presOf" srcId="{CFFFFCE7-39A3-EB47-8910-4C185FDBD2ED}" destId="{A1C5A57E-3DCF-6042-AEC1-76F3A2955B0F}" srcOrd="0" destOrd="0" presId="urn:microsoft.com/office/officeart/2005/8/layout/vProcess5"/>
    <dgm:cxn modelId="{23CB5EE9-2D5F-E543-8504-D312B68E21C0}" type="presOf" srcId="{3E885204-9041-2D4B-AC0E-C2CAB55066A5}" destId="{ECFF49A1-281C-B042-A608-B81394F7C426}" srcOrd="0" destOrd="0" presId="urn:microsoft.com/office/officeart/2005/8/layout/vProcess5"/>
    <dgm:cxn modelId="{226773F8-165B-BF48-9CE6-F6CD8432F772}" type="presOf" srcId="{BAA10F75-AF4C-9344-9AEC-491941D09748}" destId="{8A36451E-9006-D84A-AC57-CB6357CF5908}" srcOrd="0" destOrd="0" presId="urn:microsoft.com/office/officeart/2005/8/layout/vProcess5"/>
    <dgm:cxn modelId="{ED3C830B-1247-7049-9B1F-AF88C4274120}" type="presOf" srcId="{70940BA0-32F3-7D4E-AA4B-02BDFDE7710D}" destId="{77EE9BFB-39B8-EA40-87D2-D386135D1E07}" srcOrd="1" destOrd="0" presId="urn:microsoft.com/office/officeart/2005/8/layout/vProcess5"/>
    <dgm:cxn modelId="{82CA6C7C-A28F-2241-9354-BA96F4B6A246}" type="presParOf" srcId="{8A36451E-9006-D84A-AC57-CB6357CF5908}" destId="{863CF219-F163-8A4C-B492-EAA993E6414D}" srcOrd="0" destOrd="0" presId="urn:microsoft.com/office/officeart/2005/8/layout/vProcess5"/>
    <dgm:cxn modelId="{F5D42E17-E61A-BB46-B17B-6F83EA2194B8}" type="presParOf" srcId="{8A36451E-9006-D84A-AC57-CB6357CF5908}" destId="{31D65975-D953-B34A-83E9-78852DFF7407}" srcOrd="1" destOrd="0" presId="urn:microsoft.com/office/officeart/2005/8/layout/vProcess5"/>
    <dgm:cxn modelId="{BB194B6E-9CA9-3645-97CD-57FA6977F291}" type="presParOf" srcId="{8A36451E-9006-D84A-AC57-CB6357CF5908}" destId="{ECFF49A1-281C-B042-A608-B81394F7C426}" srcOrd="2" destOrd="0" presId="urn:microsoft.com/office/officeart/2005/8/layout/vProcess5"/>
    <dgm:cxn modelId="{19399E46-A97C-CC4B-9DAE-6F63F3A9283B}" type="presParOf" srcId="{8A36451E-9006-D84A-AC57-CB6357CF5908}" destId="{871C82CF-E67B-774F-B960-AC148AC7D6EE}" srcOrd="3" destOrd="0" presId="urn:microsoft.com/office/officeart/2005/8/layout/vProcess5"/>
    <dgm:cxn modelId="{27A15CB9-09E2-EE40-BAB0-00B547A53EEB}" type="presParOf" srcId="{8A36451E-9006-D84A-AC57-CB6357CF5908}" destId="{A1C5A57E-3DCF-6042-AEC1-76F3A2955B0F}" srcOrd="4" destOrd="0" presId="urn:microsoft.com/office/officeart/2005/8/layout/vProcess5"/>
    <dgm:cxn modelId="{8ECB6D18-B14C-DA42-BE69-CFCA21F05608}" type="presParOf" srcId="{8A36451E-9006-D84A-AC57-CB6357CF5908}" destId="{20C28A46-DCEC-5046-A230-FEE94F43E720}" srcOrd="5" destOrd="0" presId="urn:microsoft.com/office/officeart/2005/8/layout/vProcess5"/>
    <dgm:cxn modelId="{15B57283-5E47-B440-8C5E-474ACA676D8E}" type="presParOf" srcId="{8A36451E-9006-D84A-AC57-CB6357CF5908}" destId="{77EE9BFB-39B8-EA40-87D2-D386135D1E07}" srcOrd="6" destOrd="0" presId="urn:microsoft.com/office/officeart/2005/8/layout/vProcess5"/>
    <dgm:cxn modelId="{5140D2C6-F717-734A-A1C6-CB7799385D80}" type="presParOf" srcId="{8A36451E-9006-D84A-AC57-CB6357CF5908}" destId="{C6327733-B1F9-8D45-8211-B3B46E5EDC65}" srcOrd="7" destOrd="0" presId="urn:microsoft.com/office/officeart/2005/8/layout/vProcess5"/>
    <dgm:cxn modelId="{19185FC6-FFD9-6344-95DB-877CD381E420}" type="presParOf" srcId="{8A36451E-9006-D84A-AC57-CB6357CF5908}" destId="{F901FFDB-1DD5-534C-8E6B-0ADD284809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65975-D953-B34A-83E9-78852DFF7407}">
      <dsp:nvSpPr>
        <dsp:cNvPr id="0" name=""/>
        <dsp:cNvSpPr/>
      </dsp:nvSpPr>
      <dsp:spPr>
        <a:xfrm>
          <a:off x="0" y="0"/>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Norm (gedragscode)</a:t>
          </a:r>
          <a:endParaRPr lang="nl-NL" sz="4800" kern="1200" dirty="0"/>
        </a:p>
      </dsp:txBody>
      <dsp:txXfrm>
        <a:off x="32501" y="32501"/>
        <a:ext cx="6556777" cy="1044649"/>
      </dsp:txXfrm>
    </dsp:sp>
    <dsp:sp modelId="{ECFF49A1-281C-B042-A608-B81394F7C426}">
      <dsp:nvSpPr>
        <dsp:cNvPr id="0" name=""/>
        <dsp:cNvSpPr/>
      </dsp:nvSpPr>
      <dsp:spPr>
        <a:xfrm>
          <a:off x="684192" y="1294592"/>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Klokkenluidersregeling</a:t>
          </a:r>
          <a:endParaRPr lang="nl-NL" sz="4800" kern="1200" dirty="0"/>
        </a:p>
      </dsp:txBody>
      <dsp:txXfrm>
        <a:off x="716693" y="1327093"/>
        <a:ext cx="6283711" cy="1044649"/>
      </dsp:txXfrm>
    </dsp:sp>
    <dsp:sp modelId="{871C82CF-E67B-774F-B960-AC148AC7D6EE}">
      <dsp:nvSpPr>
        <dsp:cNvPr id="0" name=""/>
        <dsp:cNvSpPr/>
      </dsp:nvSpPr>
      <dsp:spPr>
        <a:xfrm>
          <a:off x="1368384" y="2589185"/>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Onderzoeksprotocol</a:t>
          </a:r>
          <a:endParaRPr lang="nl-NL" sz="4800" kern="1200" dirty="0"/>
        </a:p>
      </dsp:txBody>
      <dsp:txXfrm>
        <a:off x="1400885" y="2621686"/>
        <a:ext cx="6283711" cy="1044649"/>
      </dsp:txXfrm>
    </dsp:sp>
    <dsp:sp modelId="{A1C5A57E-3DCF-6042-AEC1-76F3A2955B0F}">
      <dsp:nvSpPr>
        <dsp:cNvPr id="0" name=""/>
        <dsp:cNvSpPr/>
      </dsp:nvSpPr>
      <dsp:spPr>
        <a:xfrm>
          <a:off x="7032905" y="841485"/>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195191" y="841485"/>
        <a:ext cx="396701" cy="542758"/>
      </dsp:txXfrm>
    </dsp:sp>
    <dsp:sp modelId="{20C28A46-DCEC-5046-A230-FEE94F43E720}">
      <dsp:nvSpPr>
        <dsp:cNvPr id="0" name=""/>
        <dsp:cNvSpPr/>
      </dsp:nvSpPr>
      <dsp:spPr>
        <a:xfrm>
          <a:off x="7717097" y="2128680"/>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879383" y="2128680"/>
        <a:ext cx="396701" cy="54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65975-D953-B34A-83E9-78852DFF7407}">
      <dsp:nvSpPr>
        <dsp:cNvPr id="0" name=""/>
        <dsp:cNvSpPr/>
      </dsp:nvSpPr>
      <dsp:spPr>
        <a:xfrm>
          <a:off x="0" y="0"/>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Norm (gedragscode)</a:t>
          </a:r>
          <a:endParaRPr lang="nl-NL" sz="4800" kern="1200" dirty="0"/>
        </a:p>
      </dsp:txBody>
      <dsp:txXfrm>
        <a:off x="32501" y="32501"/>
        <a:ext cx="6556777" cy="1044649"/>
      </dsp:txXfrm>
    </dsp:sp>
    <dsp:sp modelId="{ECFF49A1-281C-B042-A608-B81394F7C426}">
      <dsp:nvSpPr>
        <dsp:cNvPr id="0" name=""/>
        <dsp:cNvSpPr/>
      </dsp:nvSpPr>
      <dsp:spPr>
        <a:xfrm>
          <a:off x="684192" y="1294592"/>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klokkenluidersregeling</a:t>
          </a:r>
          <a:endParaRPr lang="nl-NL" sz="4800" kern="1200" dirty="0"/>
        </a:p>
      </dsp:txBody>
      <dsp:txXfrm>
        <a:off x="716693" y="1327093"/>
        <a:ext cx="6283711" cy="1044649"/>
      </dsp:txXfrm>
    </dsp:sp>
    <dsp:sp modelId="{871C82CF-E67B-774F-B960-AC148AC7D6EE}">
      <dsp:nvSpPr>
        <dsp:cNvPr id="0" name=""/>
        <dsp:cNvSpPr/>
      </dsp:nvSpPr>
      <dsp:spPr>
        <a:xfrm>
          <a:off x="1368384" y="2589185"/>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onderzoeksprotocol</a:t>
          </a:r>
          <a:endParaRPr lang="nl-NL" sz="4800" kern="1200" dirty="0"/>
        </a:p>
      </dsp:txBody>
      <dsp:txXfrm>
        <a:off x="1400885" y="2621686"/>
        <a:ext cx="6283711" cy="1044649"/>
      </dsp:txXfrm>
    </dsp:sp>
    <dsp:sp modelId="{A1C5A57E-3DCF-6042-AEC1-76F3A2955B0F}">
      <dsp:nvSpPr>
        <dsp:cNvPr id="0" name=""/>
        <dsp:cNvSpPr/>
      </dsp:nvSpPr>
      <dsp:spPr>
        <a:xfrm>
          <a:off x="7032905" y="841485"/>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195191" y="841485"/>
        <a:ext cx="396701" cy="542758"/>
      </dsp:txXfrm>
    </dsp:sp>
    <dsp:sp modelId="{20C28A46-DCEC-5046-A230-FEE94F43E720}">
      <dsp:nvSpPr>
        <dsp:cNvPr id="0" name=""/>
        <dsp:cNvSpPr/>
      </dsp:nvSpPr>
      <dsp:spPr>
        <a:xfrm>
          <a:off x="7717097" y="2128680"/>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879383" y="2128680"/>
        <a:ext cx="396701" cy="54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65975-D953-B34A-83E9-78852DFF7407}">
      <dsp:nvSpPr>
        <dsp:cNvPr id="0" name=""/>
        <dsp:cNvSpPr/>
      </dsp:nvSpPr>
      <dsp:spPr>
        <a:xfrm>
          <a:off x="0" y="0"/>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Norm (gedragscode)</a:t>
          </a:r>
          <a:endParaRPr lang="nl-NL" sz="4800" kern="1200" dirty="0"/>
        </a:p>
      </dsp:txBody>
      <dsp:txXfrm>
        <a:off x="32501" y="32501"/>
        <a:ext cx="6556777" cy="1044649"/>
      </dsp:txXfrm>
    </dsp:sp>
    <dsp:sp modelId="{ECFF49A1-281C-B042-A608-B81394F7C426}">
      <dsp:nvSpPr>
        <dsp:cNvPr id="0" name=""/>
        <dsp:cNvSpPr/>
      </dsp:nvSpPr>
      <dsp:spPr>
        <a:xfrm>
          <a:off x="684192" y="1294592"/>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Klokkenluidersregeling</a:t>
          </a:r>
          <a:endParaRPr lang="nl-NL" sz="4800" kern="1200" dirty="0"/>
        </a:p>
      </dsp:txBody>
      <dsp:txXfrm>
        <a:off x="716693" y="1327093"/>
        <a:ext cx="6283711" cy="1044649"/>
      </dsp:txXfrm>
    </dsp:sp>
    <dsp:sp modelId="{871C82CF-E67B-774F-B960-AC148AC7D6EE}">
      <dsp:nvSpPr>
        <dsp:cNvPr id="0" name=""/>
        <dsp:cNvSpPr/>
      </dsp:nvSpPr>
      <dsp:spPr>
        <a:xfrm>
          <a:off x="1368384" y="2589185"/>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Onderzoeksprotocol</a:t>
          </a:r>
          <a:endParaRPr lang="nl-NL" sz="4800" kern="1200" dirty="0"/>
        </a:p>
      </dsp:txBody>
      <dsp:txXfrm>
        <a:off x="1400885" y="2621686"/>
        <a:ext cx="6283711" cy="1044649"/>
      </dsp:txXfrm>
    </dsp:sp>
    <dsp:sp modelId="{A1C5A57E-3DCF-6042-AEC1-76F3A2955B0F}">
      <dsp:nvSpPr>
        <dsp:cNvPr id="0" name=""/>
        <dsp:cNvSpPr/>
      </dsp:nvSpPr>
      <dsp:spPr>
        <a:xfrm>
          <a:off x="7032905" y="841485"/>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195191" y="841485"/>
        <a:ext cx="396701" cy="542758"/>
      </dsp:txXfrm>
    </dsp:sp>
    <dsp:sp modelId="{20C28A46-DCEC-5046-A230-FEE94F43E720}">
      <dsp:nvSpPr>
        <dsp:cNvPr id="0" name=""/>
        <dsp:cNvSpPr/>
      </dsp:nvSpPr>
      <dsp:spPr>
        <a:xfrm>
          <a:off x="7717097" y="2128680"/>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879383" y="2128680"/>
        <a:ext cx="396701" cy="54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65975-D953-B34A-83E9-78852DFF7407}">
      <dsp:nvSpPr>
        <dsp:cNvPr id="0" name=""/>
        <dsp:cNvSpPr/>
      </dsp:nvSpPr>
      <dsp:spPr>
        <a:xfrm>
          <a:off x="0" y="0"/>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Norm (gedragscode)</a:t>
          </a:r>
          <a:endParaRPr lang="nl-NL" sz="4800" kern="1200" dirty="0"/>
        </a:p>
      </dsp:txBody>
      <dsp:txXfrm>
        <a:off x="32501" y="32501"/>
        <a:ext cx="6556777" cy="1044649"/>
      </dsp:txXfrm>
    </dsp:sp>
    <dsp:sp modelId="{ECFF49A1-281C-B042-A608-B81394F7C426}">
      <dsp:nvSpPr>
        <dsp:cNvPr id="0" name=""/>
        <dsp:cNvSpPr/>
      </dsp:nvSpPr>
      <dsp:spPr>
        <a:xfrm>
          <a:off x="684192" y="1294592"/>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Klokkenluidersregeling</a:t>
          </a:r>
          <a:endParaRPr lang="nl-NL" sz="4800" kern="1200" dirty="0"/>
        </a:p>
      </dsp:txBody>
      <dsp:txXfrm>
        <a:off x="716693" y="1327093"/>
        <a:ext cx="6283711" cy="1044649"/>
      </dsp:txXfrm>
    </dsp:sp>
    <dsp:sp modelId="{871C82CF-E67B-774F-B960-AC148AC7D6EE}">
      <dsp:nvSpPr>
        <dsp:cNvPr id="0" name=""/>
        <dsp:cNvSpPr/>
      </dsp:nvSpPr>
      <dsp:spPr>
        <a:xfrm>
          <a:off x="1368384" y="2589185"/>
          <a:ext cx="7754178" cy="1109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nl-NL" sz="4800" kern="1200" dirty="0" smtClean="0"/>
            <a:t>Onderzoeksprotocol</a:t>
          </a:r>
          <a:endParaRPr lang="nl-NL" sz="4800" kern="1200" dirty="0"/>
        </a:p>
      </dsp:txBody>
      <dsp:txXfrm>
        <a:off x="1400885" y="2621686"/>
        <a:ext cx="6283711" cy="1044649"/>
      </dsp:txXfrm>
    </dsp:sp>
    <dsp:sp modelId="{A1C5A57E-3DCF-6042-AEC1-76F3A2955B0F}">
      <dsp:nvSpPr>
        <dsp:cNvPr id="0" name=""/>
        <dsp:cNvSpPr/>
      </dsp:nvSpPr>
      <dsp:spPr>
        <a:xfrm>
          <a:off x="7032905" y="841485"/>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195191" y="841485"/>
        <a:ext cx="396701" cy="542758"/>
      </dsp:txXfrm>
    </dsp:sp>
    <dsp:sp modelId="{20C28A46-DCEC-5046-A230-FEE94F43E720}">
      <dsp:nvSpPr>
        <dsp:cNvPr id="0" name=""/>
        <dsp:cNvSpPr/>
      </dsp:nvSpPr>
      <dsp:spPr>
        <a:xfrm>
          <a:off x="7717097" y="2128680"/>
          <a:ext cx="721273" cy="7212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nl-NL" sz="3200" kern="1200"/>
        </a:p>
      </dsp:txBody>
      <dsp:txXfrm>
        <a:off x="7879383" y="2128680"/>
        <a:ext cx="396701" cy="5427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DC9E1-4097-CB4B-B127-0413EA8DD32B}" type="datetimeFigureOut">
              <a:rPr lang="nl-NL" smtClean="0"/>
              <a:t>26-1-2017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59272-40DF-4F4B-BD62-EE63E9545429}" type="slidenum">
              <a:rPr lang="nl-NL" smtClean="0"/>
              <a:t>‹nr.›</a:t>
            </a:fld>
            <a:endParaRPr lang="nl-NL"/>
          </a:p>
        </p:txBody>
      </p:sp>
    </p:spTree>
    <p:extLst>
      <p:ext uri="{BB962C8B-B14F-4D97-AF65-F5344CB8AC3E}">
        <p14:creationId xmlns:p14="http://schemas.microsoft.com/office/powerpoint/2010/main" val="2085370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etten.overheid.nl/jci1.3:c:BWBR0037852&amp;artikel=2&amp;g=2016-12-06&amp;z=2016-12-0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van deze regelingen</a:t>
            </a:r>
            <a:r>
              <a:rPr lang="nl-NL" baseline="0" dirty="0" smtClean="0"/>
              <a:t> ziet op bemiddeling in geval van HR klachten</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3</a:t>
            </a:fld>
            <a:endParaRPr lang="nl-NL"/>
          </a:p>
        </p:txBody>
      </p:sp>
    </p:spTree>
    <p:extLst>
      <p:ext uri="{BB962C8B-B14F-4D97-AF65-F5344CB8AC3E}">
        <p14:creationId xmlns:p14="http://schemas.microsoft.com/office/powerpoint/2010/main" val="241684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18</a:t>
            </a:fld>
            <a:endParaRPr lang="nl-NL"/>
          </a:p>
        </p:txBody>
      </p:sp>
    </p:spTree>
    <p:extLst>
      <p:ext uri="{BB962C8B-B14F-4D97-AF65-F5344CB8AC3E}">
        <p14:creationId xmlns:p14="http://schemas.microsoft.com/office/powerpoint/2010/main" val="411252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medewerkers</a:t>
            </a:r>
            <a:r>
              <a:rPr lang="nl-NL" baseline="0" dirty="0" smtClean="0"/>
              <a:t> zich fair behandeld voelen zullen ze ook incidenten willen melden.  Ervaring leert dat medewerkers die zich in hun klachtafhandeling unfair behandeld voelen, zich ook minder geroepen voelen om naar voren te stappen als ze getuige zijn van een incident.</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21</a:t>
            </a:fld>
            <a:endParaRPr lang="nl-NL"/>
          </a:p>
        </p:txBody>
      </p:sp>
    </p:spTree>
    <p:extLst>
      <p:ext uri="{BB962C8B-B14F-4D97-AF65-F5344CB8AC3E}">
        <p14:creationId xmlns:p14="http://schemas.microsoft.com/office/powerpoint/2010/main" val="212440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Mogelijkheid tot dialoog: denk aan de klachtenfunctionaris</a:t>
            </a:r>
            <a:r>
              <a:rPr lang="nl-NL" baseline="0" dirty="0" smtClean="0"/>
              <a:t> in de zorg; primair opgesteld als bemiddelaar</a:t>
            </a:r>
          </a:p>
          <a:p>
            <a:r>
              <a:rPr lang="nl-NL" baseline="0" dirty="0" smtClean="0"/>
              <a:t>Trends; wat voor soort conflicten, waar, wie betrokken, </a:t>
            </a:r>
          </a:p>
          <a:p>
            <a:r>
              <a:rPr lang="nl-NL" baseline="0" dirty="0" smtClean="0"/>
              <a:t>Monitoren ook rol voor OR weggelegd; jaarlijks overleg met bestuurder  over data en follow up</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24</a:t>
            </a:fld>
            <a:endParaRPr lang="nl-NL"/>
          </a:p>
        </p:txBody>
      </p:sp>
    </p:spTree>
    <p:extLst>
      <p:ext uri="{BB962C8B-B14F-4D97-AF65-F5344CB8AC3E}">
        <p14:creationId xmlns:p14="http://schemas.microsoft.com/office/powerpoint/2010/main" val="268596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Norm; gedragscode, vaak uitgewerkt in meer gedetailleerd HR beleid</a:t>
            </a:r>
          </a:p>
          <a:p>
            <a:r>
              <a:rPr lang="nl-NL" dirty="0" smtClean="0"/>
              <a:t>Klachtenregeling vaak in de vorm van </a:t>
            </a:r>
            <a:r>
              <a:rPr lang="nl-NL" dirty="0" err="1" smtClean="0"/>
              <a:t>speak</a:t>
            </a:r>
            <a:r>
              <a:rPr lang="nl-NL" dirty="0" smtClean="0"/>
              <a:t> up </a:t>
            </a:r>
            <a:r>
              <a:rPr lang="nl-NL" dirty="0" err="1" smtClean="0"/>
              <a:t>policies</a:t>
            </a:r>
            <a:endParaRPr lang="nl-NL" dirty="0" smtClean="0"/>
          </a:p>
          <a:p>
            <a:r>
              <a:rPr lang="nl-NL" dirty="0" smtClean="0"/>
              <a:t>Onderzoeksprotocol.  Vaak een onbekende, of niet bestaand.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4</a:t>
            </a:fld>
            <a:endParaRPr lang="nl-NL"/>
          </a:p>
        </p:txBody>
      </p:sp>
    </p:spTree>
    <p:extLst>
      <p:ext uri="{BB962C8B-B14F-4D97-AF65-F5344CB8AC3E}">
        <p14:creationId xmlns:p14="http://schemas.microsoft.com/office/powerpoint/2010/main" val="418839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Ondersteuning doelstellingen: het waarom en het hoe</a:t>
            </a:r>
          </a:p>
          <a:p>
            <a:r>
              <a:rPr lang="nl-NL" dirty="0" smtClean="0"/>
              <a:t>Helderheid van </a:t>
            </a:r>
            <a:r>
              <a:rPr lang="nl-NL" dirty="0" err="1" smtClean="0"/>
              <a:t>verrwachtingen</a:t>
            </a:r>
            <a:r>
              <a:rPr lang="nl-NL" dirty="0" smtClean="0"/>
              <a:t>: belang groeit naarmate organisatie</a:t>
            </a:r>
            <a:r>
              <a:rPr lang="nl-NL" baseline="0" dirty="0" smtClean="0"/>
              <a:t> groeit.  Toenemende omvang en bureaucratie, afnemende gemene deler</a:t>
            </a:r>
          </a:p>
          <a:p>
            <a:r>
              <a:rPr lang="nl-NL" baseline="0" dirty="0" smtClean="0"/>
              <a:t>Gedeelde waarden van belang voor loyaliteit en vertrouwen</a:t>
            </a:r>
          </a:p>
          <a:p>
            <a:endParaRPr lang="nl-NL" baseline="0" dirty="0" smtClean="0"/>
          </a:p>
          <a:p>
            <a:pPr marL="0" indent="0">
              <a:buFontTx/>
              <a:buNone/>
            </a:pPr>
            <a:r>
              <a:rPr lang="nl-NL" dirty="0" smtClean="0"/>
              <a:t>Relevant:  belang van vertrouwen!</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6</a:t>
            </a:fld>
            <a:endParaRPr lang="nl-NL"/>
          </a:p>
        </p:txBody>
      </p:sp>
    </p:spTree>
    <p:extLst>
      <p:ext uri="{BB962C8B-B14F-4D97-AF65-F5344CB8AC3E}">
        <p14:creationId xmlns:p14="http://schemas.microsoft.com/office/powerpoint/2010/main" val="31139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Denk</a:t>
            </a:r>
            <a:r>
              <a:rPr lang="nl-NL" baseline="0" dirty="0" smtClean="0"/>
              <a:t> ook aan ILO tripartite verklaring, de </a:t>
            </a:r>
            <a:r>
              <a:rPr lang="nl-NL" baseline="0" dirty="0" err="1" smtClean="0"/>
              <a:t>herziene</a:t>
            </a:r>
            <a:r>
              <a:rPr lang="nl-NL" baseline="0" dirty="0" smtClean="0"/>
              <a:t> OESO richtlijnen voor multinationals</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7</a:t>
            </a:fld>
            <a:endParaRPr lang="nl-NL"/>
          </a:p>
        </p:txBody>
      </p:sp>
    </p:spTree>
    <p:extLst>
      <p:ext uri="{BB962C8B-B14F-4D97-AF65-F5344CB8AC3E}">
        <p14:creationId xmlns:p14="http://schemas.microsoft.com/office/powerpoint/2010/main" val="358652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Kenbaarheid: onbekend dan</a:t>
            </a:r>
            <a:r>
              <a:rPr lang="nl-NL" baseline="0" dirty="0" smtClean="0"/>
              <a:t> enkel ‘ papieren tijger’, maar ook problemen met afdwingen naleving met disciplinaire maatregelen.  </a:t>
            </a:r>
          </a:p>
          <a:p>
            <a:r>
              <a:rPr lang="nl-NL" baseline="0" dirty="0" smtClean="0"/>
              <a:t>Herkenbaarheid:  hoe meer de gedragscode een afspiegeling is van de werkvloer, hoe meer mensen zich er in zullen herkennen</a:t>
            </a:r>
          </a:p>
          <a:p>
            <a:r>
              <a:rPr lang="nl-NL" baseline="0" dirty="0" smtClean="0"/>
              <a:t>Erkenbaarheid: hoe meer mensen er vertrouwen in hebben dat het bedrijf daadwerkelijk deze ambitie heeft, en tegen overtreders zal optreden, hoe eerder ze er naar zullen handelen en overtreders zullen melden</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11</a:t>
            </a:fld>
            <a:endParaRPr lang="nl-NL"/>
          </a:p>
        </p:txBody>
      </p:sp>
    </p:spTree>
    <p:extLst>
      <p:ext uri="{BB962C8B-B14F-4D97-AF65-F5344CB8AC3E}">
        <p14:creationId xmlns:p14="http://schemas.microsoft.com/office/powerpoint/2010/main" val="46943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13</a:t>
            </a:fld>
            <a:endParaRPr lang="nl-NL"/>
          </a:p>
        </p:txBody>
      </p:sp>
    </p:spTree>
    <p:extLst>
      <p:ext uri="{BB962C8B-B14F-4D97-AF65-F5344CB8AC3E}">
        <p14:creationId xmlns:p14="http://schemas.microsoft.com/office/powerpoint/2010/main" val="31139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Rol risico management benadrukken. Focus</a:t>
            </a:r>
            <a:r>
              <a:rPr lang="nl-NL" baseline="0" dirty="0" smtClean="0"/>
              <a:t> op vermeende  integriteitsschendingen, omdat daar de grootste (</a:t>
            </a:r>
            <a:r>
              <a:rPr lang="nl-NL" baseline="0" dirty="0" err="1" smtClean="0"/>
              <a:t>financiele</a:t>
            </a:r>
            <a:r>
              <a:rPr lang="nl-NL" baseline="0" dirty="0" smtClean="0"/>
              <a:t>/reputatie) risico’s voor organisaties zitten.</a:t>
            </a:r>
          </a:p>
          <a:p>
            <a:r>
              <a:rPr lang="nl-NL" baseline="0" dirty="0" smtClean="0"/>
              <a:t>‘Incident </a:t>
            </a:r>
            <a:r>
              <a:rPr lang="nl-NL" baseline="0" dirty="0" err="1" smtClean="0"/>
              <a:t>based</a:t>
            </a:r>
            <a:r>
              <a:rPr lang="nl-NL" baseline="0" dirty="0" smtClean="0"/>
              <a:t> </a:t>
            </a:r>
            <a:r>
              <a:rPr lang="nl-NL" baseline="0" dirty="0" err="1" smtClean="0"/>
              <a:t>not</a:t>
            </a:r>
            <a:r>
              <a:rPr lang="nl-NL" baseline="0" dirty="0" smtClean="0"/>
              <a:t> interest </a:t>
            </a:r>
            <a:r>
              <a:rPr lang="nl-NL" baseline="0" dirty="0" err="1" smtClean="0"/>
              <a:t>based</a:t>
            </a:r>
            <a:r>
              <a:rPr lang="nl-NL" baseline="0" dirty="0" smtClean="0"/>
              <a:t>’</a:t>
            </a:r>
            <a:endParaRPr lang="nl-NL" dirty="0" smtClean="0"/>
          </a:p>
          <a:p>
            <a:endParaRPr lang="nl-NL" dirty="0" smtClean="0"/>
          </a:p>
          <a:p>
            <a:r>
              <a:rPr lang="nl-NL" dirty="0" smtClean="0"/>
              <a:t>Bij</a:t>
            </a:r>
            <a:r>
              <a:rPr lang="nl-NL" baseline="0" dirty="0" smtClean="0"/>
              <a:t> </a:t>
            </a:r>
            <a:r>
              <a:rPr lang="nl-NL" dirty="0" smtClean="0"/>
              <a:t> plicht tot melding blijkt duidelijke focus</a:t>
            </a:r>
            <a:r>
              <a:rPr lang="nl-NL" baseline="0" dirty="0" smtClean="0"/>
              <a:t> op </a:t>
            </a:r>
            <a:r>
              <a:rPr lang="nl-NL" baseline="0" dirty="0" err="1" smtClean="0"/>
              <a:t>integetriteitsincidenten</a:t>
            </a:r>
            <a:r>
              <a:rPr lang="nl-NL" baseline="0" dirty="0" smtClean="0"/>
              <a:t> die organisatie schaden, niet noodzakelijkerwijs zaken die rechten van medewerkers schaden</a:t>
            </a:r>
          </a:p>
          <a:p>
            <a:r>
              <a:rPr lang="nl-NL" baseline="0" dirty="0" smtClean="0"/>
              <a:t>Plicht is vervanger van vertrouwen.  Daarom ook niet effectief.  Wat doen organisaties om het vertrouwen van hun mensen te vergroten?</a:t>
            </a:r>
          </a:p>
          <a:p>
            <a:endParaRPr lang="nl-NL" baseline="0" dirty="0" smtClean="0"/>
          </a:p>
          <a:p>
            <a:r>
              <a:rPr lang="nl-NL" baseline="0" dirty="0" smtClean="0"/>
              <a:t>Nominale termijn is vaak te kort voor integriteitsschendingen en te lang voor HR klachten</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14</a:t>
            </a:fld>
            <a:endParaRPr lang="nl-NL"/>
          </a:p>
        </p:txBody>
      </p:sp>
    </p:spTree>
    <p:extLst>
      <p:ext uri="{BB962C8B-B14F-4D97-AF65-F5344CB8AC3E}">
        <p14:creationId xmlns:p14="http://schemas.microsoft.com/office/powerpoint/2010/main" val="367140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 kan alleen maar gerealiseerd worden als er over gecommuniceerd wordt.</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16</a:t>
            </a:fld>
            <a:endParaRPr lang="nl-NL"/>
          </a:p>
        </p:txBody>
      </p:sp>
    </p:spTree>
    <p:extLst>
      <p:ext uri="{BB962C8B-B14F-4D97-AF65-F5344CB8AC3E}">
        <p14:creationId xmlns:p14="http://schemas.microsoft.com/office/powerpoint/2010/main" val="31139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Art 27 WOR: </a:t>
            </a:r>
            <a:r>
              <a:rPr lang="nl-NL" sz="1200" kern="1200" dirty="0" smtClean="0">
                <a:solidFill>
                  <a:schemeClr val="tx1"/>
                </a:solidFill>
                <a:latin typeface="+mn-lt"/>
                <a:ea typeface="+mn-ea"/>
                <a:cs typeface="+mn-cs"/>
              </a:rPr>
              <a:t>De ondernemer behoeft de instemming van de ondernemingsraad voor elk door hem voorgenomen besluit tot vaststelling, wijziging of intrekking van:</a:t>
            </a:r>
          </a:p>
          <a:p>
            <a:r>
              <a:rPr lang="nl-NL" sz="1200" kern="1200" dirty="0" smtClean="0">
                <a:solidFill>
                  <a:schemeClr val="tx1"/>
                </a:solidFill>
                <a:latin typeface="+mn-lt"/>
                <a:ea typeface="+mn-ea"/>
                <a:cs typeface="+mn-cs"/>
              </a:rPr>
              <a:t>		c. een belonings- of een functiewaarderingssysteem; </a:t>
            </a:r>
          </a:p>
          <a:p>
            <a:r>
              <a:rPr lang="nl-NL" sz="1200" b="1" kern="1200" dirty="0" smtClean="0">
                <a:solidFill>
                  <a:schemeClr val="tx1"/>
                </a:solidFill>
                <a:latin typeface="+mn-lt"/>
                <a:ea typeface="+mn-ea"/>
                <a:cs typeface="+mn-cs"/>
              </a:rPr>
              <a:t>		d. </a:t>
            </a:r>
            <a:r>
              <a:rPr lang="nl-NL" sz="1200" b="0" kern="1200" dirty="0" smtClean="0">
                <a:solidFill>
                  <a:schemeClr val="tx1"/>
                </a:solidFill>
                <a:latin typeface="+mn-lt"/>
                <a:ea typeface="+mn-ea"/>
                <a:cs typeface="+mn-cs"/>
              </a:rPr>
              <a:t>een regeling op het gebied van de arbeidsomstandigheden, het ziekteverzuim of het </a:t>
            </a:r>
            <a:r>
              <a:rPr lang="nl-NL" sz="1200" b="0" kern="1200" dirty="0" err="1" smtClean="0">
                <a:solidFill>
                  <a:schemeClr val="tx1"/>
                </a:solidFill>
                <a:latin typeface="+mn-lt"/>
                <a:ea typeface="+mn-ea"/>
                <a:cs typeface="+mn-cs"/>
              </a:rPr>
              <a:t>reintegratiebeleid</a:t>
            </a:r>
            <a:r>
              <a:rPr lang="nl-NL" sz="1200" b="0" kern="1200" dirty="0" smtClean="0">
                <a:solidFill>
                  <a:schemeClr val="tx1"/>
                </a:solidFill>
                <a:latin typeface="+mn-lt"/>
                <a:ea typeface="+mn-ea"/>
                <a:cs typeface="+mn-cs"/>
              </a:rPr>
              <a:t>;</a:t>
            </a:r>
          </a:p>
          <a:p>
            <a:r>
              <a:rPr lang="nl-NL" sz="1200" b="1" kern="1200" dirty="0" smtClean="0">
                <a:solidFill>
                  <a:schemeClr val="tx1"/>
                </a:solidFill>
                <a:latin typeface="+mn-lt"/>
                <a:ea typeface="+mn-ea"/>
                <a:cs typeface="+mn-cs"/>
              </a:rPr>
              <a:t>		e. </a:t>
            </a:r>
            <a:r>
              <a:rPr lang="nl-NL" sz="1200" b="0" kern="1200" dirty="0" smtClean="0">
                <a:solidFill>
                  <a:schemeClr val="tx1"/>
                </a:solidFill>
                <a:latin typeface="+mn-lt"/>
                <a:ea typeface="+mn-ea"/>
                <a:cs typeface="+mn-cs"/>
              </a:rPr>
              <a:t>een regeling op het gebied van het aanstellings-, ontslag- of bevorderingsbeleid; </a:t>
            </a:r>
          </a:p>
          <a:p>
            <a:r>
              <a:rPr lang="nl-NL" sz="1200" b="1" kern="1200" dirty="0" smtClean="0">
                <a:solidFill>
                  <a:schemeClr val="tx1"/>
                </a:solidFill>
                <a:latin typeface="+mn-lt"/>
                <a:ea typeface="+mn-ea"/>
                <a:cs typeface="+mn-cs"/>
              </a:rPr>
              <a:t>		g. </a:t>
            </a:r>
            <a:r>
              <a:rPr lang="nl-NL" sz="1200" b="0" kern="1200" dirty="0" smtClean="0">
                <a:solidFill>
                  <a:schemeClr val="tx1"/>
                </a:solidFill>
                <a:latin typeface="+mn-lt"/>
                <a:ea typeface="+mn-ea"/>
                <a:cs typeface="+mn-cs"/>
              </a:rPr>
              <a:t>een regeling op het gebied van de personeelsbeoordeling; </a:t>
            </a:r>
          </a:p>
          <a:p>
            <a:r>
              <a:rPr lang="nl-NL" sz="1200" b="1" kern="1200" dirty="0" smtClean="0">
                <a:solidFill>
                  <a:schemeClr val="tx1"/>
                </a:solidFill>
                <a:latin typeface="+mn-lt"/>
                <a:ea typeface="+mn-ea"/>
                <a:cs typeface="+mn-cs"/>
              </a:rPr>
              <a:t>		j. </a:t>
            </a:r>
            <a:r>
              <a:rPr lang="nl-NL" sz="1200" b="0" kern="1200" dirty="0" smtClean="0">
                <a:solidFill>
                  <a:schemeClr val="tx1"/>
                </a:solidFill>
                <a:latin typeface="+mn-lt"/>
                <a:ea typeface="+mn-ea"/>
                <a:cs typeface="+mn-cs"/>
              </a:rPr>
              <a:t>een regeling op het gebied van de behandeling van klachten; </a:t>
            </a:r>
          </a:p>
          <a:p>
            <a:r>
              <a:rPr lang="nl-NL" sz="1200" b="1" kern="1200" dirty="0" smtClean="0">
                <a:solidFill>
                  <a:schemeClr val="tx1"/>
                </a:solidFill>
                <a:latin typeface="+mn-lt"/>
                <a:ea typeface="+mn-ea"/>
                <a:cs typeface="+mn-cs"/>
              </a:rPr>
              <a:t>		k. </a:t>
            </a:r>
            <a:r>
              <a:rPr lang="nl-NL" sz="1200" b="0" kern="1200" dirty="0" smtClean="0">
                <a:solidFill>
                  <a:schemeClr val="tx1"/>
                </a:solidFill>
                <a:latin typeface="+mn-lt"/>
                <a:ea typeface="+mn-ea"/>
                <a:cs typeface="+mn-cs"/>
              </a:rPr>
              <a:t>een regeling omtrent het verwerken van alsmede de bescherming van de persoonsgegevens van de in de onderneming werkzame personen; </a:t>
            </a:r>
          </a:p>
          <a:p>
            <a:r>
              <a:rPr lang="nl-NL" sz="1200" b="1" kern="1200" dirty="0" smtClean="0">
                <a:solidFill>
                  <a:schemeClr val="tx1"/>
                </a:solidFill>
                <a:latin typeface="+mn-lt"/>
                <a:ea typeface="+mn-ea"/>
                <a:cs typeface="+mn-cs"/>
              </a:rPr>
              <a:t>		l. </a:t>
            </a:r>
            <a:r>
              <a:rPr lang="nl-NL" sz="1200" b="0" kern="1200" dirty="0" smtClean="0">
                <a:solidFill>
                  <a:schemeClr val="tx1"/>
                </a:solidFill>
                <a:latin typeface="+mn-lt"/>
                <a:ea typeface="+mn-ea"/>
                <a:cs typeface="+mn-cs"/>
              </a:rPr>
              <a:t>een regeling inzake voorzieningen die gericht zijn op of geschikt zijn voor waarneming van of controle op aanwezigheid, gedrag of prestaties van de in de onderneming werkzame personen; </a:t>
            </a:r>
          </a:p>
          <a:p>
            <a:r>
              <a:rPr lang="nl-NL" sz="1200" b="1" kern="1200" dirty="0" smtClean="0">
                <a:solidFill>
                  <a:schemeClr val="tx1"/>
                </a:solidFill>
                <a:latin typeface="+mn-lt"/>
                <a:ea typeface="+mn-ea"/>
                <a:cs typeface="+mn-cs"/>
              </a:rPr>
              <a:t>		m. </a:t>
            </a:r>
            <a:r>
              <a:rPr lang="nl-NL" sz="1200" b="0" kern="1200" dirty="0" smtClean="0">
                <a:solidFill>
                  <a:schemeClr val="tx1"/>
                </a:solidFill>
                <a:latin typeface="+mn-lt"/>
                <a:ea typeface="+mn-ea"/>
                <a:cs typeface="+mn-cs"/>
              </a:rPr>
              <a:t>een procedure voor het omgaan met het melden van een vermoeden van een misstand, als bedoeld in </a:t>
            </a:r>
            <a:r>
              <a:rPr lang="nl-NL" sz="1200" b="0" u="sng" kern="1200" dirty="0" smtClean="0">
                <a:solidFill>
                  <a:schemeClr val="tx1"/>
                </a:solidFill>
                <a:latin typeface="+mn-lt"/>
                <a:ea typeface="+mn-ea"/>
                <a:cs typeface="+mn-cs"/>
                <a:hlinkClick r:id="rId3"/>
              </a:rPr>
              <a:t>artikel 2, eerste lid, van de Wet Huis voor klokkenluiders;</a:t>
            </a:r>
            <a:endParaRPr lang="nl-NL" dirty="0" smtClean="0"/>
          </a:p>
          <a:p>
            <a:endParaRPr lang="nl-NL" dirty="0" smtClean="0"/>
          </a:p>
          <a:p>
            <a:r>
              <a:rPr lang="nl-NL" dirty="0" smtClean="0"/>
              <a:t>Belangrijke</a:t>
            </a:r>
            <a:r>
              <a:rPr lang="nl-NL" baseline="0" dirty="0" smtClean="0"/>
              <a:t> vraag: hoe worden medewerkers </a:t>
            </a:r>
            <a:r>
              <a:rPr lang="nl-NL" baseline="0" dirty="0" err="1" smtClean="0"/>
              <a:t>geinformeerd</a:t>
            </a:r>
            <a:r>
              <a:rPr lang="nl-NL" baseline="0" dirty="0" smtClean="0"/>
              <a:t> over waar ze aan toe zijn, wanneer ze een klacht indienen en wanneer er tegen hun een klacht ingediend wordt.</a:t>
            </a:r>
          </a:p>
          <a:p>
            <a:endParaRPr lang="nl-NL" baseline="0" dirty="0" smtClean="0"/>
          </a:p>
          <a:p>
            <a:r>
              <a:rPr lang="nl-NL" baseline="0" dirty="0" smtClean="0"/>
              <a:t>Belang van Training</a:t>
            </a:r>
            <a:endParaRPr lang="nl-NL" dirty="0"/>
          </a:p>
        </p:txBody>
      </p:sp>
      <p:sp>
        <p:nvSpPr>
          <p:cNvPr id="4" name="Tijdelijke aanduiding voor dianummer 3"/>
          <p:cNvSpPr>
            <a:spLocks noGrp="1"/>
          </p:cNvSpPr>
          <p:nvPr>
            <p:ph type="sldNum" sz="quarter" idx="10"/>
          </p:nvPr>
        </p:nvSpPr>
        <p:spPr/>
        <p:txBody>
          <a:bodyPr/>
          <a:lstStyle/>
          <a:p>
            <a:fld id="{A3073930-1B16-F64F-8663-3AF301E6CC2A}" type="slidenum">
              <a:rPr lang="nl-NL" smtClean="0"/>
              <a:t>17</a:t>
            </a:fld>
            <a:endParaRPr lang="nl-NL"/>
          </a:p>
        </p:txBody>
      </p:sp>
    </p:spTree>
    <p:extLst>
      <p:ext uri="{BB962C8B-B14F-4D97-AF65-F5344CB8AC3E}">
        <p14:creationId xmlns:p14="http://schemas.microsoft.com/office/powerpoint/2010/main" val="363065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206533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108932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37831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229476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180197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90CE460-069B-4C62-82A2-FC55E1ADB068}" type="datetimeFigureOut">
              <a:rPr lang="nl-NL" smtClean="0"/>
              <a:t>26-1-2017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190806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90CE460-069B-4C62-82A2-FC55E1ADB068}" type="datetimeFigureOut">
              <a:rPr lang="nl-NL" smtClean="0"/>
              <a:t>26-1-2017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401212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90CE460-069B-4C62-82A2-FC55E1ADB068}" type="datetimeFigureOut">
              <a:rPr lang="nl-NL" smtClean="0"/>
              <a:t>26-1-2017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302586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90CE460-069B-4C62-82A2-FC55E1ADB068}" type="datetimeFigureOut">
              <a:rPr lang="nl-NL" smtClean="0"/>
              <a:t>26-1-2017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387808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90CE460-069B-4C62-82A2-FC55E1ADB068}" type="datetimeFigureOut">
              <a:rPr lang="nl-NL" smtClean="0"/>
              <a:t>26-1-2017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118973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90CE460-069B-4C62-82A2-FC55E1ADB068}" type="datetimeFigureOut">
              <a:rPr lang="nl-NL" smtClean="0"/>
              <a:t>26-1-2017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2902071-F229-4C40-8C02-4005AB8C9C72}" type="slidenum">
              <a:rPr lang="nl-NL" smtClean="0"/>
              <a:t>‹nr.›</a:t>
            </a:fld>
            <a:endParaRPr lang="nl-NL"/>
          </a:p>
        </p:txBody>
      </p:sp>
    </p:spTree>
    <p:extLst>
      <p:ext uri="{BB962C8B-B14F-4D97-AF65-F5344CB8AC3E}">
        <p14:creationId xmlns:p14="http://schemas.microsoft.com/office/powerpoint/2010/main" val="315936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CE460-069B-4C62-82A2-FC55E1ADB068}" type="datetimeFigureOut">
              <a:rPr lang="nl-NL" smtClean="0"/>
              <a:t>26-1-2017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02071-F229-4C40-8C02-4005AB8C9C72}" type="slidenum">
              <a:rPr lang="nl-NL" smtClean="0"/>
              <a:t>‹nr.›</a:t>
            </a:fld>
            <a:endParaRPr lang="nl-NL"/>
          </a:p>
        </p:txBody>
      </p:sp>
    </p:spTree>
    <p:extLst>
      <p:ext uri="{BB962C8B-B14F-4D97-AF65-F5344CB8AC3E}">
        <p14:creationId xmlns:p14="http://schemas.microsoft.com/office/powerpoint/2010/main" val="28213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Merlijnmedezeggenschap.n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Conflicten in het HR domein</a:t>
            </a:r>
            <a:endParaRPr lang="nl-NL" dirty="0"/>
          </a:p>
        </p:txBody>
      </p:sp>
      <p:sp>
        <p:nvSpPr>
          <p:cNvPr id="3" name="Ondertitel 2"/>
          <p:cNvSpPr>
            <a:spLocks noGrp="1"/>
          </p:cNvSpPr>
          <p:nvPr>
            <p:ph type="subTitle" idx="1"/>
          </p:nvPr>
        </p:nvSpPr>
        <p:spPr>
          <a:xfrm>
            <a:off x="1524000" y="3927200"/>
            <a:ext cx="9144000" cy="1330599"/>
          </a:xfrm>
        </p:spPr>
        <p:txBody>
          <a:bodyPr>
            <a:normAutofit/>
          </a:bodyPr>
          <a:lstStyle/>
          <a:p>
            <a:r>
              <a:rPr lang="nl-NL" dirty="0" smtClean="0"/>
              <a:t>Door Lucianne Verweij</a:t>
            </a:r>
            <a:endParaRPr lang="nl-NL" dirty="0" smtClean="0"/>
          </a:p>
          <a:p>
            <a:pPr algn="l"/>
            <a:endParaRPr lang="nl-NL" dirty="0"/>
          </a:p>
        </p:txBody>
      </p:sp>
    </p:spTree>
    <p:extLst>
      <p:ext uri="{BB962C8B-B14F-4D97-AF65-F5344CB8AC3E}">
        <p14:creationId xmlns:p14="http://schemas.microsoft.com/office/powerpoint/2010/main" val="1281538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NS </a:t>
            </a:r>
            <a:endParaRPr lang="nl-NL" dirty="0"/>
          </a:p>
        </p:txBody>
      </p:sp>
      <p:pic>
        <p:nvPicPr>
          <p:cNvPr id="5" name="Tijdelijke aanduiding voor inhoud 4" descr="Screen Shot 2016-12-06 at 10.34.53.png"/>
          <p:cNvPicPr>
            <a:picLocks noGrp="1" noChangeAspect="1"/>
          </p:cNvPicPr>
          <p:nvPr>
            <p:ph idx="1"/>
          </p:nvPr>
        </p:nvPicPr>
        <p:blipFill>
          <a:blip r:embed="rId2">
            <a:extLst>
              <a:ext uri="{28A0092B-C50C-407E-A947-70E740481C1C}">
                <a14:useLocalDpi xmlns:a14="http://schemas.microsoft.com/office/drawing/2010/main" val="0"/>
              </a:ext>
            </a:extLst>
          </a:blip>
          <a:srcRect l="-59698" r="-59698"/>
          <a:stretch>
            <a:fillRect/>
          </a:stretch>
        </p:blipFill>
        <p:spPr>
          <a:xfrm>
            <a:off x="3417711" y="301979"/>
            <a:ext cx="10972800" cy="5119153"/>
          </a:xfrm>
        </p:spPr>
      </p:pic>
      <p:pic>
        <p:nvPicPr>
          <p:cNvPr id="6" name="Afbeelding 5" descr="Screen Shot 2016-12-06 at 10.3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71" y="1962150"/>
            <a:ext cx="4174755" cy="1013713"/>
          </a:xfrm>
          <a:prstGeom prst="rect">
            <a:avLst/>
          </a:prstGeom>
        </p:spPr>
      </p:pic>
      <p:sp>
        <p:nvSpPr>
          <p:cNvPr id="3" name="Toelichting met afgeronde rechthoek 2"/>
          <p:cNvSpPr/>
          <p:nvPr/>
        </p:nvSpPr>
        <p:spPr>
          <a:xfrm>
            <a:off x="5902258" y="1367081"/>
            <a:ext cx="5737199" cy="274841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a:t>
            </a:r>
            <a:r>
              <a:rPr lang="nl-NL" sz="2400" dirty="0" smtClean="0"/>
              <a:t>Relatie op het werk?  Prima, dan zoeken we samen een oplossing.  Het is belangrijk dat je met al je collega’s op een onafhankelijke en professionele manier kan samenwerken</a:t>
            </a:r>
            <a:r>
              <a:rPr lang="mr-IN" sz="2400" dirty="0" smtClean="0"/>
              <a:t>…</a:t>
            </a:r>
            <a:r>
              <a:rPr lang="nl-NL" sz="2400" dirty="0" smtClean="0"/>
              <a:t>..’ </a:t>
            </a:r>
            <a:endParaRPr lang="nl-NL" sz="2400" dirty="0"/>
          </a:p>
        </p:txBody>
      </p:sp>
    </p:spTree>
    <p:extLst>
      <p:ext uri="{BB962C8B-B14F-4D97-AF65-F5344CB8AC3E}">
        <p14:creationId xmlns:p14="http://schemas.microsoft.com/office/powerpoint/2010/main" val="18613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Norm; inhoud</a:t>
            </a:r>
            <a:endParaRPr lang="nl-NL" dirty="0"/>
          </a:p>
        </p:txBody>
      </p:sp>
      <p:sp>
        <p:nvSpPr>
          <p:cNvPr id="3" name="Tijdelijke aanduiding voor inhoud 2"/>
          <p:cNvSpPr>
            <a:spLocks noGrp="1"/>
          </p:cNvSpPr>
          <p:nvPr>
            <p:ph idx="1"/>
          </p:nvPr>
        </p:nvSpPr>
        <p:spPr>
          <a:xfrm>
            <a:off x="838200" y="1613959"/>
            <a:ext cx="10515600" cy="4351338"/>
          </a:xfrm>
        </p:spPr>
        <p:txBody>
          <a:bodyPr>
            <a:normAutofit/>
          </a:bodyPr>
          <a:lstStyle/>
          <a:p>
            <a:r>
              <a:rPr lang="nl-NL" dirty="0" smtClean="0"/>
              <a:t>ILO ‘</a:t>
            </a:r>
            <a:r>
              <a:rPr lang="nl-NL" dirty="0" err="1" smtClean="0"/>
              <a:t>core</a:t>
            </a:r>
            <a:r>
              <a:rPr lang="nl-NL" dirty="0" smtClean="0"/>
              <a:t>’ conventies</a:t>
            </a:r>
          </a:p>
          <a:p>
            <a:pPr lvl="1"/>
            <a:r>
              <a:rPr lang="nl-NL" dirty="0" smtClean="0"/>
              <a:t>Geen kinderarbeid</a:t>
            </a:r>
          </a:p>
          <a:p>
            <a:pPr lvl="1"/>
            <a:r>
              <a:rPr lang="nl-NL" dirty="0" smtClean="0"/>
              <a:t>Geen gedwongen arbeid</a:t>
            </a:r>
          </a:p>
          <a:p>
            <a:pPr lvl="1"/>
            <a:r>
              <a:rPr lang="nl-NL" dirty="0" smtClean="0"/>
              <a:t>Geen discriminatie</a:t>
            </a:r>
          </a:p>
          <a:p>
            <a:pPr lvl="1"/>
            <a:r>
              <a:rPr lang="nl-NL" dirty="0" smtClean="0"/>
              <a:t>Recht van vereniging</a:t>
            </a:r>
          </a:p>
          <a:p>
            <a:pPr lvl="1"/>
            <a:r>
              <a:rPr lang="nl-NL" dirty="0" smtClean="0"/>
              <a:t>Recht van onderhandelen</a:t>
            </a:r>
          </a:p>
          <a:p>
            <a:r>
              <a:rPr lang="nl-NL" dirty="0" smtClean="0"/>
              <a:t>Erkenning mensenrechten</a:t>
            </a:r>
          </a:p>
          <a:p>
            <a:r>
              <a:rPr lang="nl-NL" dirty="0" smtClean="0"/>
              <a:t>Gezondheid en veiligheid</a:t>
            </a:r>
          </a:p>
          <a:p>
            <a:r>
              <a:rPr lang="nl-NL" dirty="0" smtClean="0"/>
              <a:t>Naleving wetgeving</a:t>
            </a:r>
            <a:endParaRPr lang="nl-NL" dirty="0"/>
          </a:p>
        </p:txBody>
      </p:sp>
      <p:sp>
        <p:nvSpPr>
          <p:cNvPr id="4" name="Rechteraccolade 3"/>
          <p:cNvSpPr/>
          <p:nvPr/>
        </p:nvSpPr>
        <p:spPr>
          <a:xfrm>
            <a:off x="6081889" y="1411112"/>
            <a:ext cx="1298223" cy="44328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5" name="Tekstvak 4"/>
          <p:cNvSpPr txBox="1"/>
          <p:nvPr/>
        </p:nvSpPr>
        <p:spPr>
          <a:xfrm>
            <a:off x="7577668" y="2777468"/>
            <a:ext cx="3485444" cy="523220"/>
          </a:xfrm>
          <a:prstGeom prst="rect">
            <a:avLst/>
          </a:prstGeom>
          <a:noFill/>
        </p:spPr>
        <p:txBody>
          <a:bodyPr wrap="square" rtlCol="0">
            <a:spAutoFit/>
          </a:bodyPr>
          <a:lstStyle/>
          <a:p>
            <a:r>
              <a:rPr lang="nl-NL" sz="2800" dirty="0" smtClean="0"/>
              <a:t>Kenbaarheid</a:t>
            </a:r>
          </a:p>
        </p:txBody>
      </p:sp>
      <p:sp>
        <p:nvSpPr>
          <p:cNvPr id="7" name="Tekstvak 6"/>
          <p:cNvSpPr txBox="1"/>
          <p:nvPr/>
        </p:nvSpPr>
        <p:spPr>
          <a:xfrm>
            <a:off x="7540310" y="3192654"/>
            <a:ext cx="3485444" cy="523220"/>
          </a:xfrm>
          <a:prstGeom prst="rect">
            <a:avLst/>
          </a:prstGeom>
          <a:noFill/>
        </p:spPr>
        <p:txBody>
          <a:bodyPr wrap="square" rtlCol="0">
            <a:spAutoFit/>
          </a:bodyPr>
          <a:lstStyle/>
          <a:p>
            <a:r>
              <a:rPr lang="nl-NL" sz="2800" dirty="0" smtClean="0"/>
              <a:t>Herkenbaarheid</a:t>
            </a:r>
          </a:p>
        </p:txBody>
      </p:sp>
      <p:sp>
        <p:nvSpPr>
          <p:cNvPr id="8" name="Tekstvak 7"/>
          <p:cNvSpPr txBox="1"/>
          <p:nvPr/>
        </p:nvSpPr>
        <p:spPr>
          <a:xfrm>
            <a:off x="7575934" y="3622439"/>
            <a:ext cx="3485444" cy="523220"/>
          </a:xfrm>
          <a:prstGeom prst="rect">
            <a:avLst/>
          </a:prstGeom>
          <a:noFill/>
        </p:spPr>
        <p:txBody>
          <a:bodyPr wrap="square" rtlCol="0">
            <a:spAutoFit/>
          </a:bodyPr>
          <a:lstStyle/>
          <a:p>
            <a:r>
              <a:rPr lang="nl-NL" sz="2800" dirty="0" smtClean="0"/>
              <a:t>Erkenbaarheid</a:t>
            </a:r>
            <a:endParaRPr lang="nl-NL" sz="2800" dirty="0"/>
          </a:p>
        </p:txBody>
      </p:sp>
    </p:spTree>
    <p:extLst>
      <p:ext uri="{BB962C8B-B14F-4D97-AF65-F5344CB8AC3E}">
        <p14:creationId xmlns:p14="http://schemas.microsoft.com/office/powerpoint/2010/main" val="6617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 klokkenluidersregeling</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53986446"/>
              </p:ext>
            </p:extLst>
          </p:nvPr>
        </p:nvGraphicFramePr>
        <p:xfrm>
          <a:off x="245180" y="1929002"/>
          <a:ext cx="9122563" cy="369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riane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4965" y="655438"/>
            <a:ext cx="2832445" cy="4940300"/>
          </a:xfrm>
          <a:prstGeom prst="rect">
            <a:avLst/>
          </a:prstGeom>
        </p:spPr>
      </p:pic>
    </p:spTree>
    <p:extLst>
      <p:ext uri="{BB962C8B-B14F-4D97-AF65-F5344CB8AC3E}">
        <p14:creationId xmlns:p14="http://schemas.microsoft.com/office/powerpoint/2010/main" val="35140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klokkenluidersregeling; het belang</a:t>
            </a:r>
            <a:endParaRPr lang="nl-NL" dirty="0"/>
          </a:p>
        </p:txBody>
      </p:sp>
      <p:sp>
        <p:nvSpPr>
          <p:cNvPr id="3" name="Tijdelijke aanduiding voor inhoud 2"/>
          <p:cNvSpPr>
            <a:spLocks noGrp="1"/>
          </p:cNvSpPr>
          <p:nvPr>
            <p:ph idx="1"/>
          </p:nvPr>
        </p:nvSpPr>
        <p:spPr/>
        <p:txBody>
          <a:bodyPr>
            <a:normAutofit/>
          </a:bodyPr>
          <a:lstStyle/>
          <a:p>
            <a:r>
              <a:rPr lang="nl-NL" dirty="0" smtClean="0"/>
              <a:t>Belang werkgevers</a:t>
            </a:r>
          </a:p>
          <a:p>
            <a:pPr lvl="1"/>
            <a:r>
              <a:rPr lang="nl-NL" dirty="0" smtClean="0"/>
              <a:t>Signaal naar organisatie over belang norm</a:t>
            </a:r>
          </a:p>
          <a:p>
            <a:pPr lvl="1"/>
            <a:r>
              <a:rPr lang="nl-NL" dirty="0" smtClean="0"/>
              <a:t>Verankering procedure</a:t>
            </a:r>
          </a:p>
          <a:p>
            <a:pPr lvl="1"/>
            <a:r>
              <a:rPr lang="nl-NL" dirty="0" smtClean="0"/>
              <a:t>Risico management instrument </a:t>
            </a:r>
            <a:endParaRPr lang="nl-NL" dirty="0"/>
          </a:p>
          <a:p>
            <a:endParaRPr lang="nl-NL" dirty="0" smtClean="0"/>
          </a:p>
          <a:p>
            <a:r>
              <a:rPr lang="nl-NL" dirty="0" smtClean="0"/>
              <a:t>Belang werknemers</a:t>
            </a:r>
          </a:p>
          <a:p>
            <a:pPr lvl="1"/>
            <a:r>
              <a:rPr lang="nl-NL" dirty="0" smtClean="0"/>
              <a:t>Helderheid wat te doen bij gemeende overtreding</a:t>
            </a:r>
            <a:endParaRPr lang="nl-NL" dirty="0"/>
          </a:p>
          <a:p>
            <a:pPr lvl="1"/>
            <a:r>
              <a:rPr lang="nl-NL" dirty="0" smtClean="0"/>
              <a:t>Vertrouwen wekkend; bescherming</a:t>
            </a:r>
          </a:p>
          <a:p>
            <a:pPr lvl="1"/>
            <a:endParaRPr lang="nl-NL" dirty="0"/>
          </a:p>
        </p:txBody>
      </p:sp>
    </p:spTree>
    <p:extLst>
      <p:ext uri="{BB962C8B-B14F-4D97-AF65-F5344CB8AC3E}">
        <p14:creationId xmlns:p14="http://schemas.microsoft.com/office/powerpoint/2010/main" val="394008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klokkenluidersregeling; Inhoud</a:t>
            </a:r>
            <a:endParaRPr lang="nl-NL" dirty="0"/>
          </a:p>
        </p:txBody>
      </p:sp>
      <p:sp>
        <p:nvSpPr>
          <p:cNvPr id="3" name="Tijdelijke aanduiding voor inhoud 2"/>
          <p:cNvSpPr>
            <a:spLocks noGrp="1"/>
          </p:cNvSpPr>
          <p:nvPr>
            <p:ph idx="1"/>
          </p:nvPr>
        </p:nvSpPr>
        <p:spPr>
          <a:xfrm>
            <a:off x="838200" y="1825625"/>
            <a:ext cx="10515600" cy="3790597"/>
          </a:xfrm>
        </p:spPr>
        <p:txBody>
          <a:bodyPr>
            <a:normAutofit/>
          </a:bodyPr>
          <a:lstStyle/>
          <a:p>
            <a:pPr marL="0" indent="0">
              <a:buNone/>
            </a:pPr>
            <a:r>
              <a:rPr lang="nl-NL" dirty="0" smtClean="0"/>
              <a:t>Standaard elementen</a:t>
            </a:r>
          </a:p>
          <a:p>
            <a:r>
              <a:rPr lang="nl-NL" dirty="0" smtClean="0"/>
              <a:t>Iedere vermeende overschrijding van de norm</a:t>
            </a:r>
          </a:p>
          <a:p>
            <a:r>
              <a:rPr lang="nl-NL" dirty="0" smtClean="0"/>
              <a:t>Waar/hoe  gemeld moet worden</a:t>
            </a:r>
          </a:p>
          <a:p>
            <a:r>
              <a:rPr lang="nl-NL" dirty="0" smtClean="0"/>
              <a:t>Verbod op benadeling</a:t>
            </a:r>
          </a:p>
          <a:p>
            <a:r>
              <a:rPr lang="nl-NL" dirty="0" smtClean="0"/>
              <a:t>Nominale termijn van terugkoppeling </a:t>
            </a:r>
          </a:p>
          <a:p>
            <a:r>
              <a:rPr lang="nl-NL" dirty="0" smtClean="0"/>
              <a:t>Vertrouwelijkheid</a:t>
            </a:r>
          </a:p>
          <a:p>
            <a:r>
              <a:rPr lang="nl-NL" dirty="0" smtClean="0"/>
              <a:t>Soms: plicht tot (interne) melding</a:t>
            </a:r>
            <a:endParaRPr lang="nl-NL" dirty="0"/>
          </a:p>
        </p:txBody>
      </p:sp>
    </p:spTree>
    <p:extLst>
      <p:ext uri="{BB962C8B-B14F-4D97-AF65-F5344CB8AC3E}">
        <p14:creationId xmlns:p14="http://schemas.microsoft.com/office/powerpoint/2010/main" val="4083287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t>
            </a:r>
            <a:r>
              <a:rPr lang="nl-NL" dirty="0" smtClean="0"/>
              <a:t>et onderzoeksprotocol</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404536999"/>
              </p:ext>
            </p:extLst>
          </p:nvPr>
        </p:nvGraphicFramePr>
        <p:xfrm>
          <a:off x="245180" y="1929002"/>
          <a:ext cx="9122563" cy="369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riane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9555" y="740105"/>
            <a:ext cx="2832445" cy="4940300"/>
          </a:xfrm>
          <a:prstGeom prst="rect">
            <a:avLst/>
          </a:prstGeom>
        </p:spPr>
      </p:pic>
    </p:spTree>
    <p:extLst>
      <p:ext uri="{BB962C8B-B14F-4D97-AF65-F5344CB8AC3E}">
        <p14:creationId xmlns:p14="http://schemas.microsoft.com/office/powerpoint/2010/main" val="1596796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Het onderzoeksprotocol; het belang</a:t>
            </a:r>
            <a:endParaRPr lang="nl-NL" dirty="0"/>
          </a:p>
        </p:txBody>
      </p:sp>
      <p:sp>
        <p:nvSpPr>
          <p:cNvPr id="3" name="Tijdelijke aanduiding voor inhoud 2"/>
          <p:cNvSpPr>
            <a:spLocks noGrp="1"/>
          </p:cNvSpPr>
          <p:nvPr>
            <p:ph idx="1"/>
          </p:nvPr>
        </p:nvSpPr>
        <p:spPr/>
        <p:txBody>
          <a:bodyPr>
            <a:normAutofit/>
          </a:bodyPr>
          <a:lstStyle/>
          <a:p>
            <a:r>
              <a:rPr lang="nl-NL" dirty="0" smtClean="0"/>
              <a:t>Belang werkgevers</a:t>
            </a:r>
          </a:p>
          <a:p>
            <a:pPr lvl="1"/>
            <a:r>
              <a:rPr lang="nl-NL" dirty="0" smtClean="0"/>
              <a:t>Borging van consistentie en zorgvuldigheid</a:t>
            </a:r>
          </a:p>
          <a:p>
            <a:pPr lvl="1"/>
            <a:r>
              <a:rPr lang="nl-NL" dirty="0" smtClean="0"/>
              <a:t>Naleving van wettelijke bepalingen </a:t>
            </a:r>
            <a:endParaRPr lang="nl-NL" dirty="0"/>
          </a:p>
          <a:p>
            <a:endParaRPr lang="nl-NL" dirty="0" smtClean="0"/>
          </a:p>
          <a:p>
            <a:r>
              <a:rPr lang="nl-NL" dirty="0" smtClean="0"/>
              <a:t>Belang klager, beklaagden en betrokkenen</a:t>
            </a:r>
          </a:p>
          <a:p>
            <a:pPr lvl="1"/>
            <a:r>
              <a:rPr lang="nl-NL" dirty="0" smtClean="0"/>
              <a:t>Je weet waar je aan toe bent</a:t>
            </a:r>
          </a:p>
          <a:p>
            <a:pPr lvl="1"/>
            <a:r>
              <a:rPr lang="nl-NL" dirty="0" err="1" smtClean="0"/>
              <a:t>vertrouwenscheppend</a:t>
            </a:r>
            <a:endParaRPr lang="nl-NL" dirty="0"/>
          </a:p>
          <a:p>
            <a:pPr lvl="1"/>
            <a:endParaRPr lang="nl-NL" dirty="0"/>
          </a:p>
        </p:txBody>
      </p:sp>
    </p:spTree>
    <p:extLst>
      <p:ext uri="{BB962C8B-B14F-4D97-AF65-F5344CB8AC3E}">
        <p14:creationId xmlns:p14="http://schemas.microsoft.com/office/powerpoint/2010/main" val="2214357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onderzoeksprotocol; inhoud</a:t>
            </a:r>
            <a:endParaRPr lang="nl-NL" dirty="0"/>
          </a:p>
        </p:txBody>
      </p:sp>
      <p:sp>
        <p:nvSpPr>
          <p:cNvPr id="3" name="Tijdelijke aanduiding voor inhoud 2"/>
          <p:cNvSpPr>
            <a:spLocks noGrp="1"/>
          </p:cNvSpPr>
          <p:nvPr>
            <p:ph idx="1"/>
          </p:nvPr>
        </p:nvSpPr>
        <p:spPr>
          <a:xfrm>
            <a:off x="838200" y="1665111"/>
            <a:ext cx="10515600" cy="4007556"/>
          </a:xfrm>
        </p:spPr>
        <p:txBody>
          <a:bodyPr>
            <a:normAutofit lnSpcReduction="10000"/>
          </a:bodyPr>
          <a:lstStyle/>
          <a:p>
            <a:r>
              <a:rPr lang="nl-NL" dirty="0" smtClean="0"/>
              <a:t>Instemmingsrecht OR (art 27 WOR)</a:t>
            </a:r>
          </a:p>
          <a:p>
            <a:r>
              <a:rPr lang="nl-NL" dirty="0" smtClean="0"/>
              <a:t>Behandelt zaken zoals:</a:t>
            </a:r>
          </a:p>
          <a:p>
            <a:pPr lvl="1"/>
            <a:r>
              <a:rPr lang="nl-NL" dirty="0" smtClean="0"/>
              <a:t>Validatie melding</a:t>
            </a:r>
          </a:p>
          <a:p>
            <a:pPr lvl="1"/>
            <a:r>
              <a:rPr lang="nl-NL" dirty="0" smtClean="0"/>
              <a:t>Wie wordt wanneer </a:t>
            </a:r>
            <a:r>
              <a:rPr lang="nl-NL" dirty="0" err="1" smtClean="0"/>
              <a:t>geinformeerd</a:t>
            </a:r>
            <a:r>
              <a:rPr lang="nl-NL" dirty="0" smtClean="0"/>
              <a:t> </a:t>
            </a:r>
          </a:p>
          <a:p>
            <a:pPr lvl="1"/>
            <a:r>
              <a:rPr lang="nl-NL" dirty="0" smtClean="0"/>
              <a:t>Wie onderzoekt</a:t>
            </a:r>
          </a:p>
          <a:p>
            <a:pPr lvl="1"/>
            <a:r>
              <a:rPr lang="nl-NL" dirty="0" smtClean="0"/>
              <a:t>Hoe wordt onderzocht </a:t>
            </a:r>
          </a:p>
          <a:p>
            <a:pPr lvl="1"/>
            <a:r>
              <a:rPr lang="nl-NL" dirty="0" smtClean="0"/>
              <a:t>Waar worden resultaten vastgelegd en voor hoe lang</a:t>
            </a:r>
          </a:p>
          <a:p>
            <a:pPr lvl="1"/>
            <a:r>
              <a:rPr lang="nl-NL" dirty="0" smtClean="0"/>
              <a:t>Welke termijnen staan voor onderzoek</a:t>
            </a:r>
          </a:p>
          <a:p>
            <a:pPr lvl="1"/>
            <a:r>
              <a:rPr lang="nl-NL" dirty="0" smtClean="0"/>
              <a:t>Hoe en door wie wordt terugkoppeling gedaan</a:t>
            </a:r>
          </a:p>
          <a:p>
            <a:pPr lvl="1"/>
            <a:r>
              <a:rPr lang="nl-NL" dirty="0" smtClean="0"/>
              <a:t>Hoe en door wie worden gevolgen vastgesteld</a:t>
            </a:r>
          </a:p>
          <a:p>
            <a:pPr lvl="1"/>
            <a:endParaRPr lang="nl-NL" dirty="0"/>
          </a:p>
        </p:txBody>
      </p:sp>
    </p:spTree>
    <p:extLst>
      <p:ext uri="{BB962C8B-B14F-4D97-AF65-F5344CB8AC3E}">
        <p14:creationId xmlns:p14="http://schemas.microsoft.com/office/powerpoint/2010/main" val="85959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t>
            </a:r>
            <a:r>
              <a:rPr lang="nl-NL" dirty="0" smtClean="0"/>
              <a:t>oorbeeld Philips</a:t>
            </a:r>
            <a:endParaRPr lang="nl-NL" dirty="0"/>
          </a:p>
        </p:txBody>
      </p:sp>
      <p:pic>
        <p:nvPicPr>
          <p:cNvPr id="4" name="image67.png"/>
          <p:cNvPicPr>
            <a:picLocks noChangeAspect="1"/>
          </p:cNvPicPr>
          <p:nvPr/>
        </p:nvPicPr>
        <p:blipFill>
          <a:blip r:embed="rId3">
            <a:extLst/>
          </a:blip>
          <a:stretch>
            <a:fillRect/>
          </a:stretch>
        </p:blipFill>
        <p:spPr>
          <a:xfrm>
            <a:off x="5567149" y="344741"/>
            <a:ext cx="5583043" cy="5467798"/>
          </a:xfrm>
          <a:prstGeom prst="rect">
            <a:avLst/>
          </a:prstGeom>
          <a:ln w="12700">
            <a:miter lim="400000"/>
          </a:ln>
        </p:spPr>
      </p:pic>
      <p:pic>
        <p:nvPicPr>
          <p:cNvPr id="5" name="image70.png"/>
          <p:cNvPicPr>
            <a:picLocks noGrp="1" noChangeAspect="1"/>
          </p:cNvPicPr>
          <p:nvPr>
            <p:ph idx="1"/>
          </p:nvPr>
        </p:nvPicPr>
        <p:blipFill>
          <a:blip r:embed="rId4">
            <a:extLst/>
          </a:blip>
          <a:srcRect t="-37517" b="-37517"/>
          <a:stretch>
            <a:fillRect/>
          </a:stretch>
        </p:blipFill>
        <p:spPr>
          <a:xfrm>
            <a:off x="734692" y="849687"/>
            <a:ext cx="10972800" cy="5762637"/>
          </a:xfrm>
          <a:prstGeom prst="rect">
            <a:avLst/>
          </a:prstGeom>
          <a:ln w="12700">
            <a:miter lim="400000"/>
          </a:ln>
        </p:spPr>
      </p:pic>
    </p:spTree>
    <p:extLst>
      <p:ext uri="{BB962C8B-B14F-4D97-AF65-F5344CB8AC3E}">
        <p14:creationId xmlns:p14="http://schemas.microsoft.com/office/powerpoint/2010/main" val="10270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HR klachten via klachtenregeling  </a:t>
            </a:r>
            <a:endParaRPr lang="nl-NL" dirty="0"/>
          </a:p>
        </p:txBody>
      </p:sp>
      <p:sp>
        <p:nvSpPr>
          <p:cNvPr id="3" name="Tijdelijke aanduiding voor inhoud 2"/>
          <p:cNvSpPr>
            <a:spLocks noGrp="1"/>
          </p:cNvSpPr>
          <p:nvPr>
            <p:ph idx="1"/>
          </p:nvPr>
        </p:nvSpPr>
        <p:spPr/>
        <p:txBody>
          <a:bodyPr/>
          <a:lstStyle/>
          <a:p>
            <a:r>
              <a:rPr lang="nl-NL" dirty="0" smtClean="0"/>
              <a:t>Grofweg de helft van alle klachten </a:t>
            </a:r>
          </a:p>
          <a:p>
            <a:endParaRPr lang="nl-NL" dirty="0" smtClean="0"/>
          </a:p>
          <a:p>
            <a:r>
              <a:rPr lang="nl-NL" dirty="0" smtClean="0"/>
              <a:t>Met name discriminatie en intimidatie</a:t>
            </a:r>
          </a:p>
          <a:p>
            <a:endParaRPr lang="nl-NL" dirty="0" smtClean="0"/>
          </a:p>
          <a:p>
            <a:r>
              <a:rPr lang="nl-NL" dirty="0" smtClean="0"/>
              <a:t>Laag slagingspercentage</a:t>
            </a:r>
          </a:p>
          <a:p>
            <a:endParaRPr lang="nl-NL" dirty="0" smtClean="0"/>
          </a:p>
          <a:p>
            <a:r>
              <a:rPr lang="nl-NL" dirty="0" smtClean="0"/>
              <a:t>Lange doorlooptermijn in afhandeling</a:t>
            </a:r>
          </a:p>
          <a:p>
            <a:endParaRPr lang="nl-NL" dirty="0"/>
          </a:p>
        </p:txBody>
      </p:sp>
    </p:spTree>
    <p:extLst>
      <p:ext uri="{BB962C8B-B14F-4D97-AF65-F5344CB8AC3E}">
        <p14:creationId xmlns:p14="http://schemas.microsoft.com/office/powerpoint/2010/main" val="294760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Advies?</a:t>
            </a:r>
            <a:endParaRPr lang="nl-NL" dirty="0"/>
          </a:p>
        </p:txBody>
      </p:sp>
      <p:sp>
        <p:nvSpPr>
          <p:cNvPr id="3" name="Tijdelijke aanduiding voor inhoud 2"/>
          <p:cNvSpPr>
            <a:spLocks noGrp="1"/>
          </p:cNvSpPr>
          <p:nvPr>
            <p:ph idx="1"/>
          </p:nvPr>
        </p:nvSpPr>
        <p:spPr/>
        <p:txBody>
          <a:bodyPr/>
          <a:lstStyle/>
          <a:p>
            <a:pPr marL="0" indent="0">
              <a:buNone/>
            </a:pPr>
            <a:r>
              <a:rPr lang="nl-NL" dirty="0" smtClean="0"/>
              <a:t>Een medewerkster komt bij je voor het volgende: naar aanleiding van de laatste e-training over de gedragscode had ze eindelijk de moed verzamelt om een klacht tegen haar handtastelijke baas in te dienen.  Het was echter zijn woord tegen het hare, dus de klacht was ongegrond verklaard.  Nu zit ze in zak en as.  Wat adviseer je haar?</a:t>
            </a:r>
            <a:endParaRPr lang="nl-NL" dirty="0"/>
          </a:p>
        </p:txBody>
      </p:sp>
    </p:spTree>
    <p:extLst>
      <p:ext uri="{BB962C8B-B14F-4D97-AF65-F5344CB8AC3E}">
        <p14:creationId xmlns:p14="http://schemas.microsoft.com/office/powerpoint/2010/main" val="3307381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HR klachten; impact op organisatie</a:t>
            </a:r>
            <a:endParaRPr lang="nl-NL" dirty="0"/>
          </a:p>
        </p:txBody>
      </p:sp>
      <p:sp>
        <p:nvSpPr>
          <p:cNvPr id="3" name="Tijdelijke aanduiding voor inhoud 2"/>
          <p:cNvSpPr>
            <a:spLocks noGrp="1"/>
          </p:cNvSpPr>
          <p:nvPr>
            <p:ph idx="1"/>
          </p:nvPr>
        </p:nvSpPr>
        <p:spPr/>
        <p:txBody>
          <a:bodyPr/>
          <a:lstStyle/>
          <a:p>
            <a:r>
              <a:rPr lang="nl-NL" dirty="0" smtClean="0"/>
              <a:t>Verstopping van klachtenkanaal</a:t>
            </a:r>
          </a:p>
          <a:p>
            <a:endParaRPr lang="nl-NL" dirty="0"/>
          </a:p>
          <a:p>
            <a:r>
              <a:rPr lang="nl-NL" dirty="0" smtClean="0"/>
              <a:t>Continuering/escalatie van conflicten: kosten!</a:t>
            </a:r>
          </a:p>
          <a:p>
            <a:endParaRPr lang="nl-NL" dirty="0"/>
          </a:p>
          <a:p>
            <a:r>
              <a:rPr lang="nl-NL" dirty="0" smtClean="0"/>
              <a:t>Afbrokkeling vertrouwen werknemers in organisatie</a:t>
            </a:r>
          </a:p>
          <a:p>
            <a:endParaRPr lang="nl-NL" dirty="0"/>
          </a:p>
          <a:p>
            <a:r>
              <a:rPr lang="nl-NL" dirty="0" smtClean="0"/>
              <a:t>Verminderde betrokkenheid werknemers bij organisatie</a:t>
            </a:r>
          </a:p>
          <a:p>
            <a:pPr lvl="1"/>
            <a:endParaRPr lang="nl-NL" dirty="0"/>
          </a:p>
        </p:txBody>
      </p:sp>
    </p:spTree>
    <p:extLst>
      <p:ext uri="{BB962C8B-B14F-4D97-AF65-F5344CB8AC3E}">
        <p14:creationId xmlns:p14="http://schemas.microsoft.com/office/powerpoint/2010/main" val="159611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HR klachten: impact op cultuur</a:t>
            </a:r>
            <a:endParaRPr lang="nl-NL" dirty="0"/>
          </a:p>
        </p:txBody>
      </p:sp>
      <p:sp>
        <p:nvSpPr>
          <p:cNvPr id="3" name="Tijdelijke aanduiding voor inhoud 2"/>
          <p:cNvSpPr>
            <a:spLocks noGrp="1"/>
          </p:cNvSpPr>
          <p:nvPr>
            <p:ph idx="1"/>
          </p:nvPr>
        </p:nvSpPr>
        <p:spPr/>
        <p:txBody>
          <a:bodyPr>
            <a:normAutofit/>
          </a:bodyPr>
          <a:lstStyle/>
          <a:p>
            <a:pPr marL="0" lvl="1" indent="0">
              <a:buNone/>
            </a:pPr>
            <a:r>
              <a:rPr lang="nl-NL" sz="3200" dirty="0" smtClean="0"/>
              <a:t>Gewenst: een cultuur </a:t>
            </a:r>
            <a:r>
              <a:rPr lang="nl-NL" sz="3200" dirty="0"/>
              <a:t>van </a:t>
            </a:r>
            <a:r>
              <a:rPr lang="nl-NL" sz="3200" dirty="0" smtClean="0"/>
              <a:t>‘openheid en aanspreekbaarheid</a:t>
            </a:r>
            <a:r>
              <a:rPr lang="nl-NL" dirty="0" smtClean="0"/>
              <a:t>’  </a:t>
            </a:r>
          </a:p>
          <a:p>
            <a:pPr lvl="2"/>
            <a:r>
              <a:rPr lang="nl-NL" sz="2400" dirty="0" smtClean="0"/>
              <a:t>vermindert risico overtredingen</a:t>
            </a:r>
          </a:p>
          <a:p>
            <a:pPr lvl="2"/>
            <a:r>
              <a:rPr lang="nl-NL" sz="2400" dirty="0" smtClean="0"/>
              <a:t>Vergroot de kans van meldingen</a:t>
            </a:r>
          </a:p>
          <a:p>
            <a:pPr marL="914400" lvl="2" indent="0">
              <a:buNone/>
            </a:pPr>
            <a:endParaRPr lang="nl-NL" sz="4000" dirty="0"/>
          </a:p>
          <a:p>
            <a:pPr marL="0" indent="0">
              <a:buNone/>
            </a:pPr>
            <a:r>
              <a:rPr lang="nl-NL" sz="3200" dirty="0" smtClean="0"/>
              <a:t>Vereist: ‘Organisatorische rechtvaardigheid’  </a:t>
            </a:r>
          </a:p>
          <a:p>
            <a:pPr lvl="2"/>
            <a:r>
              <a:rPr lang="nl-NL" sz="2400" dirty="0" smtClean="0"/>
              <a:t>de overtuiging dat de organisatie fair en consistent zal handelen</a:t>
            </a:r>
          </a:p>
          <a:p>
            <a:pPr lvl="1"/>
            <a:endParaRPr lang="nl-NL" dirty="0"/>
          </a:p>
          <a:p>
            <a:pPr lvl="1"/>
            <a:endParaRPr lang="nl-NL" dirty="0" smtClean="0"/>
          </a:p>
          <a:p>
            <a:pPr lvl="1"/>
            <a:endParaRPr lang="nl-NL" dirty="0"/>
          </a:p>
        </p:txBody>
      </p:sp>
    </p:spTree>
    <p:extLst>
      <p:ext uri="{BB962C8B-B14F-4D97-AF65-F5344CB8AC3E}">
        <p14:creationId xmlns:p14="http://schemas.microsoft.com/office/powerpoint/2010/main" val="2770918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reen Shot 2016-12-06 at 14.30.43.png"/>
          <p:cNvPicPr>
            <a:picLocks noGrp="1" noChangeAspect="1"/>
          </p:cNvPicPr>
          <p:nvPr>
            <p:ph idx="1"/>
          </p:nvPr>
        </p:nvPicPr>
        <p:blipFill>
          <a:blip r:embed="rId2">
            <a:extLst>
              <a:ext uri="{28A0092B-C50C-407E-A947-70E740481C1C}">
                <a14:useLocalDpi xmlns:a14="http://schemas.microsoft.com/office/drawing/2010/main" val="0"/>
              </a:ext>
            </a:extLst>
          </a:blip>
          <a:srcRect l="-15375" r="-15375"/>
          <a:stretch>
            <a:fillRect/>
          </a:stretch>
        </p:blipFill>
        <p:spPr>
          <a:xfrm>
            <a:off x="361615" y="300867"/>
            <a:ext cx="11830385" cy="5159254"/>
          </a:xfrm>
        </p:spPr>
      </p:pic>
    </p:spTree>
    <p:extLst>
      <p:ext uri="{BB962C8B-B14F-4D97-AF65-F5344CB8AC3E}">
        <p14:creationId xmlns:p14="http://schemas.microsoft.com/office/powerpoint/2010/main" val="3988447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reen Shot 2016-12-06 at 14.27.50.png"/>
          <p:cNvPicPr>
            <a:picLocks noGrp="1" noChangeAspect="1"/>
          </p:cNvPicPr>
          <p:nvPr>
            <p:ph idx="1"/>
          </p:nvPr>
        </p:nvPicPr>
        <p:blipFill>
          <a:blip r:embed="rId2">
            <a:extLst>
              <a:ext uri="{28A0092B-C50C-407E-A947-70E740481C1C}">
                <a14:useLocalDpi xmlns:a14="http://schemas.microsoft.com/office/drawing/2010/main" val="0"/>
              </a:ext>
            </a:extLst>
          </a:blip>
          <a:srcRect l="-10063" r="-10063"/>
          <a:stretch>
            <a:fillRect/>
          </a:stretch>
        </p:blipFill>
        <p:spPr>
          <a:xfrm>
            <a:off x="698155" y="374015"/>
            <a:ext cx="10957791" cy="5144504"/>
          </a:xfrm>
        </p:spPr>
      </p:pic>
    </p:spTree>
    <p:extLst>
      <p:ext uri="{BB962C8B-B14F-4D97-AF65-F5344CB8AC3E}">
        <p14:creationId xmlns:p14="http://schemas.microsoft.com/office/powerpoint/2010/main" val="428075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Organisatorische rechtvaardigheid</a:t>
            </a:r>
            <a:endParaRPr lang="nl-NL" dirty="0"/>
          </a:p>
        </p:txBody>
      </p:sp>
      <p:sp>
        <p:nvSpPr>
          <p:cNvPr id="3" name="Tijdelijke aanduiding voor inhoud 2"/>
          <p:cNvSpPr>
            <a:spLocks noGrp="1"/>
          </p:cNvSpPr>
          <p:nvPr>
            <p:ph idx="1"/>
          </p:nvPr>
        </p:nvSpPr>
        <p:spPr>
          <a:xfrm>
            <a:off x="823603" y="1606636"/>
            <a:ext cx="10515600" cy="4351338"/>
          </a:xfrm>
        </p:spPr>
        <p:txBody>
          <a:bodyPr>
            <a:normAutofit lnSpcReduction="10000"/>
          </a:bodyPr>
          <a:lstStyle/>
          <a:p>
            <a:pPr marL="0" indent="0">
              <a:buNone/>
            </a:pPr>
            <a:r>
              <a:rPr lang="nl-NL" dirty="0" smtClean="0"/>
              <a:t>Vraagt om twee sporen beleid: incident </a:t>
            </a:r>
            <a:r>
              <a:rPr lang="nl-NL" dirty="0" err="1" smtClean="0"/>
              <a:t>vs</a:t>
            </a:r>
            <a:r>
              <a:rPr lang="nl-NL" dirty="0" smtClean="0"/>
              <a:t> HR klacht</a:t>
            </a:r>
          </a:p>
          <a:p>
            <a:r>
              <a:rPr lang="nl-NL" dirty="0" smtClean="0"/>
              <a:t>Lagere doorlooptijd afhandeling</a:t>
            </a:r>
          </a:p>
          <a:p>
            <a:r>
              <a:rPr lang="nl-NL" dirty="0" smtClean="0"/>
              <a:t>Minder hoor/wederhoor, meer dialoog bij HR klachten</a:t>
            </a:r>
          </a:p>
          <a:p>
            <a:pPr lvl="1"/>
            <a:r>
              <a:rPr lang="nl-NL" dirty="0" smtClean="0"/>
              <a:t>Bemiddeling</a:t>
            </a:r>
          </a:p>
          <a:p>
            <a:pPr lvl="1"/>
            <a:r>
              <a:rPr lang="nl-NL" dirty="0" err="1" smtClean="0"/>
              <a:t>mediation</a:t>
            </a:r>
            <a:endParaRPr lang="nl-NL" dirty="0" smtClean="0"/>
          </a:p>
          <a:p>
            <a:r>
              <a:rPr lang="nl-NL" dirty="0" smtClean="0"/>
              <a:t>Monitoren en analyse van trends </a:t>
            </a:r>
          </a:p>
          <a:p>
            <a:r>
              <a:rPr lang="nl-NL" dirty="0"/>
              <a:t>F</a:t>
            </a:r>
            <a:r>
              <a:rPr lang="nl-NL" dirty="0" smtClean="0"/>
              <a:t>ollow up instrumenten</a:t>
            </a:r>
          </a:p>
          <a:p>
            <a:pPr lvl="1"/>
            <a:r>
              <a:rPr lang="nl-NL" dirty="0" smtClean="0"/>
              <a:t>Communicatie/training op inhoud gedragscode</a:t>
            </a:r>
          </a:p>
          <a:p>
            <a:pPr lvl="1"/>
            <a:r>
              <a:rPr lang="nl-NL" dirty="0" smtClean="0"/>
              <a:t>Training op skills</a:t>
            </a:r>
            <a:r>
              <a:rPr lang="nl-NL" dirty="0"/>
              <a:t> </a:t>
            </a:r>
            <a:r>
              <a:rPr lang="nl-NL" dirty="0" smtClean="0"/>
              <a:t>zoals conflictvaardigheidstraining</a:t>
            </a:r>
          </a:p>
          <a:p>
            <a:pPr lvl="1"/>
            <a:r>
              <a:rPr lang="nl-NL" dirty="0" smtClean="0"/>
              <a:t>Opleiding bemiddelaars / (interne) mediators</a:t>
            </a:r>
          </a:p>
          <a:p>
            <a:endParaRPr lang="nl-NL" dirty="0"/>
          </a:p>
        </p:txBody>
      </p:sp>
    </p:spTree>
    <p:extLst>
      <p:ext uri="{BB962C8B-B14F-4D97-AF65-F5344CB8AC3E}">
        <p14:creationId xmlns:p14="http://schemas.microsoft.com/office/powerpoint/2010/main" val="3967414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 rol van de OR</a:t>
            </a:r>
            <a:endParaRPr lang="nl-NL" dirty="0"/>
          </a:p>
        </p:txBody>
      </p:sp>
      <p:sp>
        <p:nvSpPr>
          <p:cNvPr id="3" name="Tijdelijke aanduiding voor inhoud 2"/>
          <p:cNvSpPr>
            <a:spLocks noGrp="1"/>
          </p:cNvSpPr>
          <p:nvPr>
            <p:ph idx="1"/>
          </p:nvPr>
        </p:nvSpPr>
        <p:spPr/>
        <p:txBody>
          <a:bodyPr>
            <a:normAutofit/>
          </a:bodyPr>
          <a:lstStyle/>
          <a:p>
            <a:r>
              <a:rPr lang="nl-NL" dirty="0" smtClean="0"/>
              <a:t>Betrokkenheid bij normstelling/communicatie</a:t>
            </a:r>
          </a:p>
          <a:p>
            <a:r>
              <a:rPr lang="nl-NL" dirty="0"/>
              <a:t>Focus </a:t>
            </a:r>
            <a:r>
              <a:rPr lang="nl-NL" dirty="0" smtClean="0"/>
              <a:t>op onderscheid </a:t>
            </a:r>
            <a:r>
              <a:rPr lang="nl-NL" dirty="0"/>
              <a:t>klachten </a:t>
            </a:r>
            <a:r>
              <a:rPr lang="nl-NL" dirty="0" err="1"/>
              <a:t>vs</a:t>
            </a:r>
            <a:r>
              <a:rPr lang="nl-NL" dirty="0"/>
              <a:t> </a:t>
            </a:r>
            <a:r>
              <a:rPr lang="nl-NL" dirty="0" smtClean="0"/>
              <a:t>incidenten bij beoordelen klachtenregeling/onderzoeksprotocol</a:t>
            </a:r>
          </a:p>
          <a:p>
            <a:r>
              <a:rPr lang="nl-NL" dirty="0" smtClean="0"/>
              <a:t>Betrokken bij evaluatie uitkomsten; trends/follow up</a:t>
            </a:r>
          </a:p>
          <a:p>
            <a:r>
              <a:rPr lang="nl-NL" dirty="0" smtClean="0"/>
              <a:t>Bevorderen inzetten van instrumenten tot dialoog in oplossing en ter voorkoming van conflicten  </a:t>
            </a:r>
          </a:p>
          <a:p>
            <a:pPr marL="0" indent="0">
              <a:buNone/>
            </a:pPr>
            <a:endParaRPr lang="nl-NL" dirty="0" smtClean="0"/>
          </a:p>
          <a:p>
            <a:pPr marL="0" indent="0">
              <a:buNone/>
            </a:pPr>
            <a:r>
              <a:rPr lang="nl-NL" sz="3200" dirty="0" smtClean="0"/>
              <a:t>Gedeeld belang; verhoging organisatorische rechtvaardigheid</a:t>
            </a:r>
            <a:endParaRPr lang="nl-NL" sz="3200" dirty="0"/>
          </a:p>
        </p:txBody>
      </p:sp>
    </p:spTree>
    <p:extLst>
      <p:ext uri="{BB962C8B-B14F-4D97-AF65-F5344CB8AC3E}">
        <p14:creationId xmlns:p14="http://schemas.microsoft.com/office/powerpoint/2010/main" val="1439552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reen Shot 2016-12-09 at 17.51.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896" y="1550068"/>
            <a:ext cx="5247105" cy="2729341"/>
          </a:xfrm>
          <a:prstGeom prst="rect">
            <a:avLst/>
          </a:prstGeom>
        </p:spPr>
      </p:pic>
      <p:sp>
        <p:nvSpPr>
          <p:cNvPr id="7" name="Tekstvak 6"/>
          <p:cNvSpPr txBox="1"/>
          <p:nvPr/>
        </p:nvSpPr>
        <p:spPr>
          <a:xfrm>
            <a:off x="4437436" y="496375"/>
            <a:ext cx="2642026" cy="923330"/>
          </a:xfrm>
          <a:prstGeom prst="rect">
            <a:avLst/>
          </a:prstGeom>
          <a:noFill/>
        </p:spPr>
        <p:txBody>
          <a:bodyPr wrap="square" rtlCol="0">
            <a:spAutoFit/>
          </a:bodyPr>
          <a:lstStyle/>
          <a:p>
            <a:r>
              <a:rPr lang="nl-NL" sz="5400" dirty="0" smtClean="0"/>
              <a:t>Vragen?</a:t>
            </a:r>
            <a:endParaRPr lang="nl-NL" sz="5400" dirty="0"/>
          </a:p>
        </p:txBody>
      </p:sp>
      <p:sp>
        <p:nvSpPr>
          <p:cNvPr id="4" name="Tekstvak 3"/>
          <p:cNvSpPr txBox="1"/>
          <p:nvPr/>
        </p:nvSpPr>
        <p:spPr>
          <a:xfrm>
            <a:off x="1407695" y="4395735"/>
            <a:ext cx="8458200" cy="1015663"/>
          </a:xfrm>
          <a:prstGeom prst="rect">
            <a:avLst/>
          </a:prstGeom>
          <a:noFill/>
        </p:spPr>
        <p:txBody>
          <a:bodyPr wrap="square" rtlCol="0">
            <a:spAutoFit/>
          </a:bodyPr>
          <a:lstStyle/>
          <a:p>
            <a:pPr algn="ctr"/>
            <a:r>
              <a:rPr lang="en-US" sz="2000" dirty="0" smtClean="0">
                <a:hlinkClick r:id="rId3"/>
              </a:rPr>
              <a:t>info@merlijnmedezeggenschap.nl</a:t>
            </a:r>
            <a:r>
              <a:rPr lang="en-US" sz="2000" dirty="0" smtClean="0"/>
              <a:t> </a:t>
            </a:r>
          </a:p>
          <a:p>
            <a:pPr algn="ctr"/>
            <a:endParaRPr lang="en-US" sz="2000" dirty="0"/>
          </a:p>
          <a:p>
            <a:pPr algn="ctr"/>
            <a:r>
              <a:rPr lang="en-US" sz="2000" dirty="0" smtClean="0"/>
              <a:t>073 - 5323582</a:t>
            </a:r>
            <a:endParaRPr lang="nl-NL" sz="2000" dirty="0"/>
          </a:p>
        </p:txBody>
      </p:sp>
    </p:spTree>
    <p:extLst>
      <p:ext uri="{BB962C8B-B14F-4D97-AF65-F5344CB8AC3E}">
        <p14:creationId xmlns:p14="http://schemas.microsoft.com/office/powerpoint/2010/main" val="2727179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Mogelijke wegen van oplossing</a:t>
            </a:r>
            <a:endParaRPr lang="nl-NL" dirty="0"/>
          </a:p>
        </p:txBody>
      </p:sp>
      <p:sp>
        <p:nvSpPr>
          <p:cNvPr id="3" name="Tijdelijke aanduiding voor inhoud 2"/>
          <p:cNvSpPr>
            <a:spLocks noGrp="1"/>
          </p:cNvSpPr>
          <p:nvPr>
            <p:ph idx="1"/>
          </p:nvPr>
        </p:nvSpPr>
        <p:spPr>
          <a:xfrm>
            <a:off x="609600" y="1600201"/>
            <a:ext cx="10972800" cy="4058356"/>
          </a:xfrm>
        </p:spPr>
        <p:txBody>
          <a:bodyPr>
            <a:normAutofit fontScale="92500" lnSpcReduction="10000"/>
          </a:bodyPr>
          <a:lstStyle/>
          <a:p>
            <a:r>
              <a:rPr lang="nl-NL" dirty="0" smtClean="0"/>
              <a:t>De weg via de vertrouwenspersoon 				informeel</a:t>
            </a:r>
          </a:p>
          <a:p>
            <a:pPr lvl="1"/>
            <a:r>
              <a:rPr lang="nl-NL" dirty="0" smtClean="0"/>
              <a:t>Vertrouwenspersoon verleent bijstand aan klager</a:t>
            </a:r>
          </a:p>
          <a:p>
            <a:pPr lvl="1"/>
            <a:r>
              <a:rPr lang="nl-NL" dirty="0" smtClean="0"/>
              <a:t>Over ongewenste </a:t>
            </a:r>
            <a:r>
              <a:rPr lang="nl-NL" dirty="0"/>
              <a:t>omgangsvormen op het </a:t>
            </a:r>
            <a:r>
              <a:rPr lang="nl-NL" dirty="0" smtClean="0"/>
              <a:t>werk</a:t>
            </a:r>
          </a:p>
          <a:p>
            <a:pPr lvl="1"/>
            <a:endParaRPr lang="nl-NL" dirty="0"/>
          </a:p>
          <a:p>
            <a:r>
              <a:rPr lang="nl-NL" dirty="0" smtClean="0"/>
              <a:t>Lokale geschillen advies commissies (</a:t>
            </a:r>
            <a:r>
              <a:rPr lang="nl-NL" dirty="0" err="1" smtClean="0"/>
              <a:t>LGAC’s</a:t>
            </a:r>
            <a:r>
              <a:rPr lang="nl-NL" dirty="0" smtClean="0"/>
              <a:t>) 			formeel</a:t>
            </a:r>
          </a:p>
          <a:p>
            <a:pPr lvl="1"/>
            <a:r>
              <a:rPr lang="nl-NL" dirty="0" smtClean="0"/>
              <a:t>Oordeel door </a:t>
            </a:r>
            <a:r>
              <a:rPr lang="nl-NL" dirty="0" err="1" smtClean="0"/>
              <a:t>reps</a:t>
            </a:r>
            <a:r>
              <a:rPr lang="nl-NL" dirty="0" smtClean="0"/>
              <a:t> werknemer/werkgever, advies bestuurder</a:t>
            </a:r>
          </a:p>
          <a:p>
            <a:pPr lvl="1"/>
            <a:r>
              <a:rPr lang="nl-NL" dirty="0" smtClean="0"/>
              <a:t>Over arbeidsvoorwaarden of rechtspositie werknemer</a:t>
            </a:r>
          </a:p>
          <a:p>
            <a:pPr lvl="1"/>
            <a:endParaRPr lang="nl-NL" dirty="0"/>
          </a:p>
          <a:p>
            <a:r>
              <a:rPr lang="nl-NL" dirty="0" smtClean="0"/>
              <a:t>Klacht indienen op basis van klokkenluidersregeling 		formeel</a:t>
            </a:r>
          </a:p>
          <a:p>
            <a:pPr lvl="1"/>
            <a:r>
              <a:rPr lang="nl-NL" dirty="0" smtClean="0"/>
              <a:t>Oordeel over gegrondheid van klacht, advies manager</a:t>
            </a:r>
          </a:p>
          <a:p>
            <a:pPr lvl="1"/>
            <a:r>
              <a:rPr lang="nl-NL" dirty="0" smtClean="0"/>
              <a:t>Over naleving van de gedragscode </a:t>
            </a:r>
          </a:p>
        </p:txBody>
      </p:sp>
    </p:spTree>
    <p:extLst>
      <p:ext uri="{BB962C8B-B14F-4D97-AF65-F5344CB8AC3E}">
        <p14:creationId xmlns:p14="http://schemas.microsoft.com/office/powerpoint/2010/main" val="16857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drietrapsraket</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52429231"/>
              </p:ext>
            </p:extLst>
          </p:nvPr>
        </p:nvGraphicFramePr>
        <p:xfrm>
          <a:off x="245180" y="1929002"/>
          <a:ext cx="9122563" cy="3698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descr="ariane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3299" y="683661"/>
            <a:ext cx="2832445" cy="4940300"/>
          </a:xfrm>
          <a:prstGeom prst="rect">
            <a:avLst/>
          </a:prstGeom>
        </p:spPr>
      </p:pic>
    </p:spTree>
    <p:extLst>
      <p:ext uri="{BB962C8B-B14F-4D97-AF65-F5344CB8AC3E}">
        <p14:creationId xmlns:p14="http://schemas.microsoft.com/office/powerpoint/2010/main" val="4081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 Norm (gedragscode)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96651628"/>
              </p:ext>
            </p:extLst>
          </p:nvPr>
        </p:nvGraphicFramePr>
        <p:xfrm>
          <a:off x="245180" y="1929002"/>
          <a:ext cx="9122563" cy="369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Afbeelding 4" descr="ariane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0965" y="697772"/>
            <a:ext cx="2832445" cy="4940300"/>
          </a:xfrm>
          <a:prstGeom prst="rect">
            <a:avLst/>
          </a:prstGeom>
        </p:spPr>
      </p:pic>
    </p:spTree>
    <p:extLst>
      <p:ext uri="{BB962C8B-B14F-4D97-AF65-F5344CB8AC3E}">
        <p14:creationId xmlns:p14="http://schemas.microsoft.com/office/powerpoint/2010/main" val="348058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Norm; het belang</a:t>
            </a:r>
            <a:endParaRPr lang="nl-NL" dirty="0"/>
          </a:p>
        </p:txBody>
      </p:sp>
      <p:sp>
        <p:nvSpPr>
          <p:cNvPr id="3" name="Tijdelijke aanduiding voor inhoud 2"/>
          <p:cNvSpPr>
            <a:spLocks noGrp="1"/>
          </p:cNvSpPr>
          <p:nvPr>
            <p:ph idx="1"/>
          </p:nvPr>
        </p:nvSpPr>
        <p:spPr/>
        <p:txBody>
          <a:bodyPr>
            <a:normAutofit/>
          </a:bodyPr>
          <a:lstStyle/>
          <a:p>
            <a:r>
              <a:rPr lang="nl-NL" dirty="0" smtClean="0"/>
              <a:t>Belang werkgevers</a:t>
            </a:r>
          </a:p>
          <a:p>
            <a:pPr lvl="1"/>
            <a:r>
              <a:rPr lang="nl-NL" dirty="0" smtClean="0"/>
              <a:t>Ondersteuning van doelstellingen organisatie</a:t>
            </a:r>
            <a:endParaRPr lang="nl-NL" dirty="0"/>
          </a:p>
          <a:p>
            <a:pPr lvl="1"/>
            <a:r>
              <a:rPr lang="nl-NL" dirty="0" smtClean="0"/>
              <a:t>Helderheid </a:t>
            </a:r>
            <a:r>
              <a:rPr lang="nl-NL" dirty="0"/>
              <a:t>van </a:t>
            </a:r>
            <a:r>
              <a:rPr lang="nl-NL" dirty="0" smtClean="0"/>
              <a:t>verwacht gedrag, rechten en plichten</a:t>
            </a:r>
          </a:p>
          <a:p>
            <a:r>
              <a:rPr lang="nl-NL" dirty="0" smtClean="0"/>
              <a:t>Belang werknemers</a:t>
            </a:r>
          </a:p>
          <a:p>
            <a:pPr lvl="1"/>
            <a:r>
              <a:rPr lang="nl-NL" dirty="0" smtClean="0"/>
              <a:t>Geeft richting</a:t>
            </a:r>
            <a:endParaRPr lang="nl-NL" dirty="0"/>
          </a:p>
          <a:p>
            <a:pPr lvl="1"/>
            <a:r>
              <a:rPr lang="nl-NL" dirty="0"/>
              <a:t>Gedeelde waarden </a:t>
            </a:r>
          </a:p>
          <a:p>
            <a:pPr lvl="1"/>
            <a:endParaRPr lang="nl-NL" dirty="0"/>
          </a:p>
          <a:p>
            <a:r>
              <a:rPr lang="nl-NL" dirty="0" smtClean="0"/>
              <a:t>Let op: formeel </a:t>
            </a:r>
            <a:r>
              <a:rPr lang="nl-NL" dirty="0" err="1" smtClean="0"/>
              <a:t>vs</a:t>
            </a:r>
            <a:r>
              <a:rPr lang="nl-NL" dirty="0" smtClean="0"/>
              <a:t> informeel</a:t>
            </a:r>
          </a:p>
        </p:txBody>
      </p:sp>
    </p:spTree>
    <p:extLst>
      <p:ext uri="{BB962C8B-B14F-4D97-AF65-F5344CB8AC3E}">
        <p14:creationId xmlns:p14="http://schemas.microsoft.com/office/powerpoint/2010/main" val="3431175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Norm; inhoud</a:t>
            </a:r>
            <a:endParaRPr lang="nl-NL" dirty="0"/>
          </a:p>
        </p:txBody>
      </p:sp>
      <p:sp>
        <p:nvSpPr>
          <p:cNvPr id="3" name="Tijdelijke aanduiding voor inhoud 2"/>
          <p:cNvSpPr>
            <a:spLocks noGrp="1"/>
          </p:cNvSpPr>
          <p:nvPr>
            <p:ph idx="1"/>
          </p:nvPr>
        </p:nvSpPr>
        <p:spPr>
          <a:xfrm>
            <a:off x="852311" y="1656292"/>
            <a:ext cx="10515600" cy="4351338"/>
          </a:xfrm>
        </p:spPr>
        <p:txBody>
          <a:bodyPr>
            <a:normAutofit/>
          </a:bodyPr>
          <a:lstStyle/>
          <a:p>
            <a:r>
              <a:rPr lang="nl-NL" dirty="0" smtClean="0"/>
              <a:t>ILO ‘</a:t>
            </a:r>
            <a:r>
              <a:rPr lang="nl-NL" dirty="0" err="1" smtClean="0"/>
              <a:t>core</a:t>
            </a:r>
            <a:r>
              <a:rPr lang="nl-NL" dirty="0" smtClean="0"/>
              <a:t>’ conventies</a:t>
            </a:r>
          </a:p>
          <a:p>
            <a:pPr lvl="1"/>
            <a:r>
              <a:rPr lang="nl-NL" dirty="0" smtClean="0"/>
              <a:t>Geen kinderarbeid</a:t>
            </a:r>
          </a:p>
          <a:p>
            <a:pPr lvl="1"/>
            <a:r>
              <a:rPr lang="nl-NL" dirty="0" smtClean="0"/>
              <a:t>Geen gedwongen arbeid</a:t>
            </a:r>
          </a:p>
          <a:p>
            <a:pPr lvl="1"/>
            <a:r>
              <a:rPr lang="nl-NL" dirty="0" smtClean="0"/>
              <a:t>Geen discriminatie</a:t>
            </a:r>
          </a:p>
          <a:p>
            <a:pPr lvl="1"/>
            <a:r>
              <a:rPr lang="nl-NL" dirty="0" smtClean="0"/>
              <a:t>Recht van vereniging</a:t>
            </a:r>
          </a:p>
          <a:p>
            <a:pPr lvl="1"/>
            <a:r>
              <a:rPr lang="nl-NL" dirty="0" smtClean="0"/>
              <a:t>Recht van onderhandelen</a:t>
            </a:r>
          </a:p>
          <a:p>
            <a:r>
              <a:rPr lang="nl-NL" dirty="0" smtClean="0"/>
              <a:t>Erkenning mensenrechten</a:t>
            </a:r>
          </a:p>
          <a:p>
            <a:r>
              <a:rPr lang="nl-NL" dirty="0" smtClean="0"/>
              <a:t>Gezondheid en veiligheid op de werkplek</a:t>
            </a:r>
          </a:p>
          <a:p>
            <a:r>
              <a:rPr lang="nl-NL" dirty="0" smtClean="0"/>
              <a:t>Generieke bepaling; naleving van wetgeving</a:t>
            </a:r>
            <a:endParaRPr lang="nl-NL" dirty="0"/>
          </a:p>
        </p:txBody>
      </p:sp>
      <p:pic>
        <p:nvPicPr>
          <p:cNvPr id="4" name="Afbeelding 3" descr="Screen Shot 2016-12-06 at 14.5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339" y="2266068"/>
            <a:ext cx="4030133" cy="1143000"/>
          </a:xfrm>
          <a:prstGeom prst="rect">
            <a:avLst/>
          </a:prstGeom>
        </p:spPr>
      </p:pic>
    </p:spTree>
    <p:extLst>
      <p:ext uri="{BB962C8B-B14F-4D97-AF65-F5344CB8AC3E}">
        <p14:creationId xmlns:p14="http://schemas.microsoft.com/office/powerpoint/2010/main" val="322187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Akzo</a:t>
            </a:r>
            <a:endParaRPr lang="nl-NL" dirty="0"/>
          </a:p>
        </p:txBody>
      </p:sp>
      <p:pic>
        <p:nvPicPr>
          <p:cNvPr id="6" name="Tijdelijke aanduiding voor inhoud 5" descr="Screen Shot 2016-12-06 at 10.09.55.png"/>
          <p:cNvPicPr>
            <a:picLocks noGrp="1" noChangeAspect="1"/>
          </p:cNvPicPr>
          <p:nvPr>
            <p:ph idx="1"/>
          </p:nvPr>
        </p:nvPicPr>
        <p:blipFill>
          <a:blip r:embed="rId2">
            <a:extLst>
              <a:ext uri="{28A0092B-C50C-407E-A947-70E740481C1C}">
                <a14:useLocalDpi xmlns:a14="http://schemas.microsoft.com/office/drawing/2010/main" val="0"/>
              </a:ext>
            </a:extLst>
          </a:blip>
          <a:srcRect t="2042" b="2042"/>
          <a:stretch>
            <a:fillRect/>
          </a:stretch>
        </p:blipFill>
        <p:spPr/>
      </p:pic>
      <p:pic>
        <p:nvPicPr>
          <p:cNvPr id="7" name="Afbeelding 6" descr="Screen Shot 2016-12-06 at 10.24.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84" y="5757863"/>
            <a:ext cx="5689600" cy="736600"/>
          </a:xfrm>
          <a:prstGeom prst="rect">
            <a:avLst/>
          </a:prstGeom>
        </p:spPr>
      </p:pic>
      <p:sp>
        <p:nvSpPr>
          <p:cNvPr id="4" name="Toelichting met afgeronde rechthoek 3"/>
          <p:cNvSpPr/>
          <p:nvPr/>
        </p:nvSpPr>
        <p:spPr>
          <a:xfrm>
            <a:off x="5023556" y="1340555"/>
            <a:ext cx="4840111" cy="323144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200" dirty="0"/>
              <a:t>‘We zorgen er voor dat werktijden en vergoedingen voldoen aan wetten en dat deze rechtvaardig en billijk zijn</a:t>
            </a:r>
            <a:r>
              <a:rPr lang="mr-IN" sz="3200" dirty="0"/>
              <a:t>…</a:t>
            </a:r>
            <a:r>
              <a:rPr lang="nl-NL" sz="3200" dirty="0"/>
              <a:t>’</a:t>
            </a:r>
          </a:p>
        </p:txBody>
      </p:sp>
    </p:spTree>
    <p:extLst>
      <p:ext uri="{BB962C8B-B14F-4D97-AF65-F5344CB8AC3E}">
        <p14:creationId xmlns:p14="http://schemas.microsoft.com/office/powerpoint/2010/main" val="38679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Shell</a:t>
            </a:r>
            <a:endParaRPr lang="nl-NL" dirty="0"/>
          </a:p>
        </p:txBody>
      </p:sp>
      <p:pic>
        <p:nvPicPr>
          <p:cNvPr id="4" name="Tijdelijke aanduiding voor inhoud 3" descr="Screen Shot 2016-12-06 at 10.20.51.png"/>
          <p:cNvPicPr>
            <a:picLocks noGrp="1" noChangeAspect="1"/>
          </p:cNvPicPr>
          <p:nvPr>
            <p:ph idx="1"/>
          </p:nvPr>
        </p:nvPicPr>
        <p:blipFill>
          <a:blip r:embed="rId2">
            <a:extLst>
              <a:ext uri="{28A0092B-C50C-407E-A947-70E740481C1C}">
                <a14:useLocalDpi xmlns:a14="http://schemas.microsoft.com/office/drawing/2010/main" val="0"/>
              </a:ext>
            </a:extLst>
          </a:blip>
          <a:srcRect t="10878" b="10878"/>
          <a:stretch>
            <a:fillRect/>
          </a:stretch>
        </p:blipFill>
        <p:spPr>
          <a:xfrm>
            <a:off x="609600" y="1417639"/>
            <a:ext cx="10972800" cy="4217673"/>
          </a:xfrm>
        </p:spPr>
      </p:pic>
      <p:pic>
        <p:nvPicPr>
          <p:cNvPr id="5" name="Afbeelding 4" descr="Screen Shot 2016-12-06 at 10.22.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800" y="233589"/>
            <a:ext cx="2641600" cy="2369912"/>
          </a:xfrm>
          <a:prstGeom prst="rect">
            <a:avLst/>
          </a:prstGeom>
        </p:spPr>
      </p:pic>
      <p:sp>
        <p:nvSpPr>
          <p:cNvPr id="3" name="Toelichting met afgeronde rechthoek 2"/>
          <p:cNvSpPr/>
          <p:nvPr/>
        </p:nvSpPr>
        <p:spPr>
          <a:xfrm rot="165318">
            <a:off x="3431966" y="1986614"/>
            <a:ext cx="5670669" cy="210069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smtClean="0"/>
              <a:t>‘Behandel anderen met respect en vermijd situaties die als ongepast kunnen worden opgevat..’</a:t>
            </a:r>
            <a:endParaRPr lang="nl-NL" sz="2800" dirty="0"/>
          </a:p>
        </p:txBody>
      </p:sp>
    </p:spTree>
    <p:extLst>
      <p:ext uri="{BB962C8B-B14F-4D97-AF65-F5344CB8AC3E}">
        <p14:creationId xmlns:p14="http://schemas.microsoft.com/office/powerpoint/2010/main" val="23699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2435</TotalTime>
  <Words>1020</Words>
  <Application>Microsoft Office PowerPoint</Application>
  <PresentationFormat>Breedbeeld</PresentationFormat>
  <Paragraphs>203</Paragraphs>
  <Slides>26</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Calibri Light</vt:lpstr>
      <vt:lpstr>Mangal</vt:lpstr>
      <vt:lpstr>Kantoorthema</vt:lpstr>
      <vt:lpstr>Conflicten in het HR domein</vt:lpstr>
      <vt:lpstr>Advies?</vt:lpstr>
      <vt:lpstr>Mogelijke wegen van oplossing</vt:lpstr>
      <vt:lpstr>De drietrapsraket</vt:lpstr>
      <vt:lpstr>De Norm (gedragscode)</vt:lpstr>
      <vt:lpstr>De Norm; het belang</vt:lpstr>
      <vt:lpstr>De Norm; inhoud</vt:lpstr>
      <vt:lpstr>Voorbeeld Akzo</vt:lpstr>
      <vt:lpstr>Voorbeeld Shell</vt:lpstr>
      <vt:lpstr>Voorbeeld NS </vt:lpstr>
      <vt:lpstr>De Norm; inhoud</vt:lpstr>
      <vt:lpstr>De klokkenluidersregeling</vt:lpstr>
      <vt:lpstr>De klokkenluidersregeling; het belang</vt:lpstr>
      <vt:lpstr>De klokkenluidersregeling; Inhoud</vt:lpstr>
      <vt:lpstr>Het onderzoeksprotocol</vt:lpstr>
      <vt:lpstr>Het onderzoeksprotocol; het belang</vt:lpstr>
      <vt:lpstr>Het onderzoeksprotocol; inhoud</vt:lpstr>
      <vt:lpstr>Voorbeeld Philips</vt:lpstr>
      <vt:lpstr>HR klachten via klachtenregeling  </vt:lpstr>
      <vt:lpstr>HR klachten; impact op organisatie</vt:lpstr>
      <vt:lpstr>HR klachten: impact op cultuur</vt:lpstr>
      <vt:lpstr>PowerPoint-presentatie</vt:lpstr>
      <vt:lpstr>PowerPoint-presentatie</vt:lpstr>
      <vt:lpstr>Organisatorische rechtvaardigheid</vt:lpstr>
      <vt:lpstr>Conclusie; rol van de OR</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Wander de Groot</dc:creator>
  <cp:lastModifiedBy>Mike Verstraten</cp:lastModifiedBy>
  <cp:revision>23</cp:revision>
  <dcterms:created xsi:type="dcterms:W3CDTF">2016-12-07T12:16:25Z</dcterms:created>
  <dcterms:modified xsi:type="dcterms:W3CDTF">2017-01-26T08:24:51Z</dcterms:modified>
</cp:coreProperties>
</file>