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273" r:id="rId3"/>
    <p:sldId id="275" r:id="rId4"/>
    <p:sldId id="276" r:id="rId5"/>
    <p:sldId id="277" r:id="rId6"/>
    <p:sldId id="278" r:id="rId7"/>
    <p:sldId id="270" r:id="rId8"/>
    <p:sldId id="271" r:id="rId9"/>
    <p:sldId id="279" r:id="rId10"/>
    <p:sldId id="274" r:id="rId11"/>
  </p:sldIdLst>
  <p:sldSz cx="9144000" cy="5143500" type="screen16x9"/>
  <p:notesSz cx="6797675" cy="9926638"/>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82"/>
    <a:srgbClr val="8931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689" autoAdjust="0"/>
  </p:normalViewPr>
  <p:slideViewPr>
    <p:cSldViewPr snapToGrid="0">
      <p:cViewPr varScale="1">
        <p:scale>
          <a:sx n="108" d="100"/>
          <a:sy n="108"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066BFB5-AD62-4B6B-B8AB-C78123E1AF95}" type="datetimeFigureOut">
              <a:rPr lang="nl-NL" smtClean="0"/>
              <a:t>21-4-2016</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813CBCB-BBE3-4CC9-9268-D8C47C0FBBAC}" type="slidenum">
              <a:rPr lang="nl-NL" smtClean="0"/>
              <a:t>‹nr.›</a:t>
            </a:fld>
            <a:endParaRPr lang="nl-NL"/>
          </a:p>
        </p:txBody>
      </p:sp>
    </p:spTree>
    <p:extLst>
      <p:ext uri="{BB962C8B-B14F-4D97-AF65-F5344CB8AC3E}">
        <p14:creationId xmlns:p14="http://schemas.microsoft.com/office/powerpoint/2010/main" val="1920622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nl-NL" smtClean="0"/>
              <a:t>Klik om de stijl te bewerken</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F363A58B-C271-4644-9440-E70747A5B522}" type="datetimeFigureOut">
              <a:rPr lang="nl-NL" smtClean="0"/>
              <a:t>21-4-2016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28214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363A58B-C271-4644-9440-E70747A5B522}" type="datetimeFigureOut">
              <a:rPr lang="nl-NL" smtClean="0"/>
              <a:t>21-4-2016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20763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363A58B-C271-4644-9440-E70747A5B522}" type="datetimeFigureOut">
              <a:rPr lang="nl-NL" smtClean="0"/>
              <a:t>21-4-2016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67389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363A58B-C271-4644-9440-E70747A5B522}" type="datetimeFigureOut">
              <a:rPr lang="nl-NL" smtClean="0"/>
              <a:t>21-4-2016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387567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nl-NL" smtClean="0"/>
              <a:t>Klik om de stijl te bewerken</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F363A58B-C271-4644-9440-E70747A5B522}" type="datetimeFigureOut">
              <a:rPr lang="nl-NL" smtClean="0"/>
              <a:t>21-4-2016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414780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F363A58B-C271-4644-9440-E70747A5B522}" type="datetimeFigureOut">
              <a:rPr lang="nl-NL" smtClean="0"/>
              <a:t>21-4-2016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1924576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4" name="Content Placeholder 3"/>
          <p:cNvSpPr>
            <a:spLocks noGrp="1"/>
          </p:cNvSpPr>
          <p:nvPr>
            <p:ph sz="half" idx="2"/>
          </p:nvPr>
        </p:nvSpPr>
        <p:spPr>
          <a:xfrm>
            <a:off x="629842" y="1878806"/>
            <a:ext cx="3868340" cy="2763441"/>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6" name="Content Placeholder 5"/>
          <p:cNvSpPr>
            <a:spLocks noGrp="1"/>
          </p:cNvSpPr>
          <p:nvPr>
            <p:ph sz="quarter" idx="4"/>
          </p:nvPr>
        </p:nvSpPr>
        <p:spPr>
          <a:xfrm>
            <a:off x="4629150" y="1878806"/>
            <a:ext cx="3887391" cy="2763441"/>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F363A58B-C271-4644-9440-E70747A5B522}" type="datetimeFigureOut">
              <a:rPr lang="nl-NL" smtClean="0"/>
              <a:t>21-4-2016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98785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F363A58B-C271-4644-9440-E70747A5B522}" type="datetimeFigureOut">
              <a:rPr lang="nl-NL" smtClean="0"/>
              <a:t>21-4-2016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2796117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3A58B-C271-4644-9440-E70747A5B522}" type="datetimeFigureOut">
              <a:rPr lang="nl-NL" smtClean="0"/>
              <a:t>21-4-2016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247946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l-NL" smtClean="0"/>
              <a:t>Klik om de stijl te bewerken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F363A58B-C271-4644-9440-E70747A5B522}" type="datetimeFigureOut">
              <a:rPr lang="nl-NL" smtClean="0"/>
              <a:t>21-4-2016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444951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F363A58B-C271-4644-9440-E70747A5B522}" type="datetimeFigureOut">
              <a:rPr lang="nl-NL" smtClean="0"/>
              <a:t>21-4-2016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7A9A315-61BD-4BED-90D4-958FFBE164DE}" type="slidenum">
              <a:rPr lang="nl-NL" smtClean="0"/>
              <a:t>‹nr.›</a:t>
            </a:fld>
            <a:endParaRPr lang="nl-NL"/>
          </a:p>
        </p:txBody>
      </p:sp>
    </p:spTree>
    <p:extLst>
      <p:ext uri="{BB962C8B-B14F-4D97-AF65-F5344CB8AC3E}">
        <p14:creationId xmlns:p14="http://schemas.microsoft.com/office/powerpoint/2010/main" val="3699785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363A58B-C271-4644-9440-E70747A5B522}" type="datetimeFigureOut">
              <a:rPr lang="nl-NL" smtClean="0"/>
              <a:t>21-4-2016</a:t>
            </a:fld>
            <a:endParaRPr lang="nl-NL"/>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77A9A315-61BD-4BED-90D4-958FFBE164DE}" type="slidenum">
              <a:rPr lang="nl-NL" smtClean="0"/>
              <a:t>‹nr.›</a:t>
            </a:fld>
            <a:endParaRPr lang="nl-NL"/>
          </a:p>
        </p:txBody>
      </p:sp>
    </p:spTree>
    <p:extLst>
      <p:ext uri="{BB962C8B-B14F-4D97-AF65-F5344CB8AC3E}">
        <p14:creationId xmlns:p14="http://schemas.microsoft.com/office/powerpoint/2010/main" val="2196984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gabi.van.eijk@winnock.nl" TargetMode="External"/><Relationship Id="rId2" Type="http://schemas.openxmlformats.org/officeDocument/2006/relationships/hyperlink" Target="mailto:peggy.van.helmond@winnock.n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617" y="4859425"/>
            <a:ext cx="2201184" cy="24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a:spcBef>
                <a:spcPct val="50000"/>
              </a:spcBef>
              <a:buFontTx/>
              <a:buNone/>
            </a:pPr>
            <a:r>
              <a:rPr lang="nl-NL" altLang="nl-NL" sz="1000">
                <a:cs typeface="Arial" panose="020B0604020202020204" pitchFamily="34" charset="0"/>
              </a:rPr>
              <a:t>© Winnock	</a:t>
            </a:r>
          </a:p>
        </p:txBody>
      </p:sp>
      <p:sp>
        <p:nvSpPr>
          <p:cNvPr id="3075" name="Titel 1"/>
          <p:cNvSpPr>
            <a:spLocks/>
          </p:cNvSpPr>
          <p:nvPr/>
        </p:nvSpPr>
        <p:spPr bwMode="auto">
          <a:xfrm>
            <a:off x="1324599" y="479277"/>
            <a:ext cx="6558698" cy="1102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algn="ctr">
              <a:spcBef>
                <a:spcPct val="0"/>
              </a:spcBef>
              <a:buFontTx/>
              <a:buNone/>
            </a:pPr>
            <a:r>
              <a:rPr lang="nl-NL" altLang="nl-NL" b="1" dirty="0">
                <a:solidFill>
                  <a:srgbClr val="89317B"/>
                </a:solidFill>
                <a:latin typeface="+mj-lt"/>
              </a:rPr>
              <a:t>Winnock</a:t>
            </a:r>
            <a:endParaRPr lang="nl-NL" altLang="nl-NL" dirty="0">
              <a:solidFill>
                <a:srgbClr val="89317B"/>
              </a:solidFill>
              <a:latin typeface="+mj-lt"/>
            </a:endParaRPr>
          </a:p>
        </p:txBody>
      </p:sp>
      <p:sp>
        <p:nvSpPr>
          <p:cNvPr id="3076" name="AutoShape 20" descr="2Q=="/>
          <p:cNvSpPr>
            <a:spLocks noChangeAspect="1" noChangeArrowheads="1"/>
          </p:cNvSpPr>
          <p:nvPr/>
        </p:nvSpPr>
        <p:spPr bwMode="auto">
          <a:xfrm>
            <a:off x="3852292" y="2413843"/>
            <a:ext cx="1437831" cy="31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endParaRPr lang="nl-NL" altLang="nl-NL" sz="4399">
              <a:solidFill>
                <a:schemeClr val="tx2"/>
              </a:solidFill>
            </a:endParaRPr>
          </a:p>
        </p:txBody>
      </p:sp>
      <p:sp>
        <p:nvSpPr>
          <p:cNvPr id="3077" name="Rechthoek 4"/>
          <p:cNvSpPr>
            <a:spLocks noChangeArrowheads="1"/>
          </p:cNvSpPr>
          <p:nvPr/>
        </p:nvSpPr>
        <p:spPr bwMode="auto">
          <a:xfrm>
            <a:off x="956364" y="2202418"/>
            <a:ext cx="787144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endParaRPr lang="nl-NL" altLang="nl-NL" sz="1200" b="1" dirty="0"/>
          </a:p>
          <a:p>
            <a:pPr eaLnBrk="1" hangingPunct="1">
              <a:spcBef>
                <a:spcPct val="0"/>
              </a:spcBef>
              <a:buFontTx/>
              <a:buNone/>
            </a:pPr>
            <a:r>
              <a:rPr lang="nl-NL" altLang="nl-NL" sz="2000" b="1" dirty="0" smtClean="0">
                <a:latin typeface="+mj-lt"/>
              </a:rPr>
              <a:t>Gabi van Eijk		</a:t>
            </a:r>
            <a:r>
              <a:rPr lang="nl-NL" altLang="nl-NL" sz="2000" dirty="0" smtClean="0">
                <a:latin typeface="+mj-lt"/>
              </a:rPr>
              <a:t>:Bewegingsdeskundige</a:t>
            </a:r>
          </a:p>
          <a:p>
            <a:pPr eaLnBrk="1" hangingPunct="1">
              <a:spcBef>
                <a:spcPct val="0"/>
              </a:spcBef>
              <a:buFontTx/>
              <a:buNone/>
            </a:pPr>
            <a:r>
              <a:rPr lang="nl-NL" altLang="nl-NL" sz="2000" b="1" dirty="0" smtClean="0">
                <a:latin typeface="+mj-lt"/>
              </a:rPr>
              <a:t>Peggy </a:t>
            </a:r>
            <a:r>
              <a:rPr lang="nl-NL" altLang="nl-NL" sz="2000" b="1" dirty="0">
                <a:latin typeface="+mj-lt"/>
              </a:rPr>
              <a:t>van Helmond</a:t>
            </a:r>
            <a:r>
              <a:rPr lang="nl-NL" altLang="nl-NL" sz="2000" dirty="0">
                <a:latin typeface="+mj-lt"/>
              </a:rPr>
              <a:t>	:Relatiemanager, re-integratiedeskundige</a:t>
            </a:r>
            <a:r>
              <a:rPr lang="nl-NL" altLang="nl-NL" sz="2000" dirty="0"/>
              <a:t/>
            </a:r>
            <a:br>
              <a:rPr lang="nl-NL" altLang="nl-NL" sz="2000" dirty="0"/>
            </a:br>
            <a:endParaRPr lang="nl-NL" altLang="nl-NL" sz="2000" dirty="0"/>
          </a:p>
        </p:txBody>
      </p:sp>
      <p:sp>
        <p:nvSpPr>
          <p:cNvPr id="7" name="Rechthoek 1"/>
          <p:cNvSpPr>
            <a:spLocks noChangeArrowheads="1"/>
          </p:cNvSpPr>
          <p:nvPr/>
        </p:nvSpPr>
        <p:spPr bwMode="auto">
          <a:xfrm>
            <a:off x="1324599" y="1374793"/>
            <a:ext cx="655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algn="ctr" eaLnBrk="1" hangingPunct="1">
              <a:spcBef>
                <a:spcPct val="0"/>
              </a:spcBef>
              <a:buFontTx/>
              <a:buNone/>
            </a:pPr>
            <a:r>
              <a:rPr lang="nl-NL" altLang="nl-NL" sz="1800" b="1" dirty="0" smtClean="0">
                <a:solidFill>
                  <a:srgbClr val="005682"/>
                </a:solidFill>
                <a:latin typeface="+mj-lt"/>
              </a:rPr>
              <a:t>19-04-2016</a:t>
            </a:r>
            <a:endParaRPr lang="nl-NL" altLang="nl-NL" sz="1800" b="1" dirty="0">
              <a:solidFill>
                <a:srgbClr val="005682"/>
              </a:solidFill>
              <a:latin typeface="+mj-lt"/>
            </a:endParaRPr>
          </a:p>
        </p:txBody>
      </p:sp>
    </p:spTree>
    <p:extLst>
      <p:ext uri="{BB962C8B-B14F-4D97-AF65-F5344CB8AC3E}">
        <p14:creationId xmlns:p14="http://schemas.microsoft.com/office/powerpoint/2010/main" val="19189395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09378" y="1209952"/>
            <a:ext cx="6858000" cy="2472051"/>
          </a:xfrm>
        </p:spPr>
        <p:txBody>
          <a:bodyPr>
            <a:normAutofit fontScale="90000"/>
          </a:bodyPr>
          <a:lstStyle/>
          <a:p>
            <a:pPr marL="685800" indent="-685800" algn="l">
              <a:buFont typeface="Arial" panose="020B0604020202020204" pitchFamily="34" charset="0"/>
              <a:buChar char="•"/>
            </a:pP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sz="2700" b="1" dirty="0" smtClean="0">
                <a:solidFill>
                  <a:schemeClr val="accent2"/>
                </a:solidFill>
              </a:rPr>
              <a:t>Bij vragen kunt u contact opnemen met </a:t>
            </a:r>
            <a:r>
              <a:rPr lang="nl-NL" sz="2700" b="1" dirty="0" smtClean="0"/>
              <a:t>:</a:t>
            </a:r>
            <a:r>
              <a:rPr lang="nl-NL" sz="2700" b="1" dirty="0"/>
              <a:t/>
            </a:r>
            <a:br>
              <a:rPr lang="nl-NL" sz="2700" b="1" dirty="0"/>
            </a:br>
            <a:r>
              <a:rPr lang="nl-NL" sz="2700" b="1" dirty="0" smtClean="0"/>
              <a:t/>
            </a:r>
            <a:br>
              <a:rPr lang="nl-NL" sz="2700" b="1" dirty="0" smtClean="0"/>
            </a:br>
            <a:r>
              <a:rPr lang="nl-NL" sz="2200" dirty="0" smtClean="0"/>
              <a:t>Peggy van Helmond, </a:t>
            </a:r>
            <a:r>
              <a:rPr lang="nl-NL" sz="2200" dirty="0" smtClean="0">
                <a:hlinkClick r:id="rId2"/>
              </a:rPr>
              <a:t>peggy.van.helmond@winnock.nl</a:t>
            </a:r>
            <a:r>
              <a:rPr lang="nl-NL" sz="2200" dirty="0" smtClean="0"/>
              <a:t>, </a:t>
            </a:r>
            <a:br>
              <a:rPr lang="nl-NL" sz="2200" dirty="0" smtClean="0"/>
            </a:br>
            <a:r>
              <a:rPr lang="nl-NL" sz="2200" dirty="0" smtClean="0"/>
              <a:t>tel: 088-9466400 / 0635112775</a:t>
            </a:r>
            <a:br>
              <a:rPr lang="nl-NL" sz="2200" dirty="0" smtClean="0"/>
            </a:br>
            <a:r>
              <a:rPr lang="nl-NL" sz="2200" dirty="0" smtClean="0"/>
              <a:t/>
            </a:r>
            <a:br>
              <a:rPr lang="nl-NL" sz="2200" dirty="0" smtClean="0"/>
            </a:br>
            <a:r>
              <a:rPr lang="nl-NL" sz="2200" dirty="0" smtClean="0"/>
              <a:t>Gabi van Eijk,</a:t>
            </a:r>
            <a:br>
              <a:rPr lang="nl-NL" sz="2200" dirty="0" smtClean="0"/>
            </a:br>
            <a:r>
              <a:rPr lang="nl-NL" sz="2200" dirty="0" smtClean="0">
                <a:hlinkClick r:id="rId3"/>
              </a:rPr>
              <a:t>gabi.van.eijk@winnock.nl</a:t>
            </a:r>
            <a:r>
              <a:rPr lang="nl-NL" sz="2200" dirty="0" smtClean="0"/>
              <a:t>, </a:t>
            </a:r>
            <a:br>
              <a:rPr lang="nl-NL" sz="2200" dirty="0" smtClean="0"/>
            </a:br>
            <a:r>
              <a:rPr lang="nl-NL" sz="2200" dirty="0" smtClean="0"/>
              <a:t>tel:088-9466400</a:t>
            </a:r>
            <a:br>
              <a:rPr lang="nl-NL" sz="2200" dirty="0" smtClean="0"/>
            </a:br>
            <a:endParaRPr lang="nl-NL" sz="2200" dirty="0"/>
          </a:p>
        </p:txBody>
      </p:sp>
    </p:spTree>
    <p:extLst>
      <p:ext uri="{BB962C8B-B14F-4D97-AF65-F5344CB8AC3E}">
        <p14:creationId xmlns:p14="http://schemas.microsoft.com/office/powerpoint/2010/main" val="216952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90864" y="273843"/>
            <a:ext cx="7424486" cy="2902493"/>
          </a:xfrm>
        </p:spPr>
        <p:txBody>
          <a:bodyPr/>
          <a:lstStyle/>
          <a:p>
            <a:pPr algn="ctr"/>
            <a:r>
              <a:rPr lang="nl-NL" sz="3200" b="1" dirty="0" smtClean="0">
                <a:solidFill>
                  <a:schemeClr val="accent2"/>
                </a:solidFill>
                <a:latin typeface="+mn-lt"/>
              </a:rPr>
              <a:t>Workshop </a:t>
            </a:r>
            <a:r>
              <a:rPr lang="nl-NL" b="1" dirty="0" smtClean="0">
                <a:latin typeface="+mn-lt"/>
              </a:rPr>
              <a:t/>
            </a:r>
            <a:br>
              <a:rPr lang="nl-NL" b="1" dirty="0" smtClean="0">
                <a:latin typeface="+mn-lt"/>
              </a:rPr>
            </a:br>
            <a:r>
              <a:rPr lang="nl-NL" b="1" dirty="0" smtClean="0">
                <a:latin typeface="+mn-lt"/>
              </a:rPr>
              <a:t/>
            </a:r>
            <a:br>
              <a:rPr lang="nl-NL" b="1" dirty="0" smtClean="0">
                <a:latin typeface="+mn-lt"/>
              </a:rPr>
            </a:br>
            <a:r>
              <a:rPr lang="nl-NL" dirty="0" smtClean="0">
                <a:latin typeface="+mn-lt"/>
              </a:rPr>
              <a:t>Conflicten en fysieke gezondheid</a:t>
            </a:r>
            <a:endParaRPr lang="nl-NL" b="1" dirty="0">
              <a:latin typeface="+mn-lt"/>
            </a:endParaRPr>
          </a:p>
        </p:txBody>
      </p:sp>
    </p:spTree>
    <p:extLst>
      <p:ext uri="{BB962C8B-B14F-4D97-AF65-F5344CB8AC3E}">
        <p14:creationId xmlns:p14="http://schemas.microsoft.com/office/powerpoint/2010/main" val="379768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54755" y="375047"/>
            <a:ext cx="7886700" cy="994172"/>
          </a:xfrm>
        </p:spPr>
        <p:txBody>
          <a:bodyPr>
            <a:normAutofit fontScale="90000"/>
          </a:bodyPr>
          <a:lstStyle/>
          <a:p>
            <a:r>
              <a:rPr lang="nl-NL" sz="3600" b="1" dirty="0" smtClean="0">
                <a:solidFill>
                  <a:schemeClr val="accent2"/>
                </a:solidFill>
              </a:rPr>
              <a:t>Inhoud</a:t>
            </a:r>
            <a:br>
              <a:rPr lang="nl-NL" sz="3600" b="1" dirty="0" smtClean="0">
                <a:solidFill>
                  <a:schemeClr val="accent2"/>
                </a:solidFill>
              </a:rPr>
            </a:br>
            <a:r>
              <a:rPr lang="nl-NL" dirty="0" smtClean="0"/>
              <a:t> </a:t>
            </a:r>
            <a:endParaRPr lang="nl-NL" dirty="0"/>
          </a:p>
        </p:txBody>
      </p:sp>
      <p:sp>
        <p:nvSpPr>
          <p:cNvPr id="3" name="Tijdelijke aanduiding voor inhoud 2"/>
          <p:cNvSpPr>
            <a:spLocks noGrp="1"/>
          </p:cNvSpPr>
          <p:nvPr>
            <p:ph idx="1"/>
          </p:nvPr>
        </p:nvSpPr>
        <p:spPr>
          <a:xfrm>
            <a:off x="1591176" y="1529640"/>
            <a:ext cx="7886700" cy="3263504"/>
          </a:xfrm>
        </p:spPr>
        <p:txBody>
          <a:bodyPr>
            <a:normAutofit/>
          </a:bodyPr>
          <a:lstStyle/>
          <a:p>
            <a:r>
              <a:rPr lang="nl-NL" sz="2000" dirty="0" smtClean="0"/>
              <a:t>Korte uitleg Winnock</a:t>
            </a:r>
          </a:p>
          <a:p>
            <a:r>
              <a:rPr lang="nl-NL" sz="2000" dirty="0" smtClean="0"/>
              <a:t>Oefening</a:t>
            </a:r>
          </a:p>
          <a:p>
            <a:r>
              <a:rPr lang="nl-NL" sz="2000" dirty="0" smtClean="0"/>
              <a:t>Ervaringen bespreken</a:t>
            </a:r>
          </a:p>
          <a:p>
            <a:r>
              <a:rPr lang="nl-NL" sz="2000" dirty="0" smtClean="0"/>
              <a:t>Uitleg verschillende manieren van bewegen</a:t>
            </a:r>
          </a:p>
        </p:txBody>
      </p:sp>
    </p:spTree>
    <p:extLst>
      <p:ext uri="{BB962C8B-B14F-4D97-AF65-F5344CB8AC3E}">
        <p14:creationId xmlns:p14="http://schemas.microsoft.com/office/powerpoint/2010/main" val="2314471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ChangeArrowheads="1"/>
          </p:cNvSpPr>
          <p:nvPr/>
        </p:nvSpPr>
        <p:spPr bwMode="auto">
          <a:xfrm>
            <a:off x="973455" y="628456"/>
            <a:ext cx="7220896" cy="856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algn="ctr">
              <a:spcBef>
                <a:spcPct val="0"/>
              </a:spcBef>
              <a:buFontTx/>
              <a:buNone/>
            </a:pPr>
            <a:r>
              <a:rPr lang="nl-NL" altLang="nl-NL" b="1" dirty="0">
                <a:solidFill>
                  <a:srgbClr val="89317B"/>
                </a:solidFill>
                <a:latin typeface="+mj-lt"/>
              </a:rPr>
              <a:t>Wanneer Winnock</a:t>
            </a:r>
          </a:p>
        </p:txBody>
      </p:sp>
      <p:sp>
        <p:nvSpPr>
          <p:cNvPr id="4099" name="Ondertitel 2"/>
          <p:cNvSpPr>
            <a:spLocks/>
          </p:cNvSpPr>
          <p:nvPr/>
        </p:nvSpPr>
        <p:spPr bwMode="auto">
          <a:xfrm>
            <a:off x="1547952" y="1491790"/>
            <a:ext cx="6549591" cy="1314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endParaRPr lang="nl-NL" altLang="nl-NL" sz="2399">
              <a:solidFill>
                <a:srgbClr val="003399"/>
              </a:solidFill>
            </a:endParaRPr>
          </a:p>
        </p:txBody>
      </p:sp>
      <p:sp>
        <p:nvSpPr>
          <p:cNvPr id="4100" name="Rechthoek 3"/>
          <p:cNvSpPr>
            <a:spLocks noChangeArrowheads="1"/>
          </p:cNvSpPr>
          <p:nvPr/>
        </p:nvSpPr>
        <p:spPr bwMode="auto">
          <a:xfrm>
            <a:off x="972689" y="2148812"/>
            <a:ext cx="745269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lvl="1">
              <a:spcBef>
                <a:spcPct val="0"/>
              </a:spcBef>
              <a:buFont typeface="Arial" panose="020B0604020202020204" pitchFamily="34" charset="0"/>
              <a:buChar char="•"/>
            </a:pPr>
            <a:r>
              <a:rPr lang="nl-NL" altLang="nl-NL" sz="1800" dirty="0" smtClean="0">
                <a:latin typeface="+mn-lt"/>
              </a:rPr>
              <a:t>Verminderd </a:t>
            </a:r>
            <a:r>
              <a:rPr lang="nl-NL" altLang="nl-NL" sz="1800" dirty="0">
                <a:latin typeface="+mn-lt"/>
              </a:rPr>
              <a:t>functioneren door langdurige gezondheidsklachten</a:t>
            </a:r>
          </a:p>
          <a:p>
            <a:pPr lvl="1">
              <a:spcBef>
                <a:spcPct val="0"/>
              </a:spcBef>
              <a:buFont typeface="Arial" panose="020B0604020202020204" pitchFamily="34" charset="0"/>
              <a:buChar char="•"/>
            </a:pPr>
            <a:r>
              <a:rPr lang="nl-NL" altLang="nl-NL" sz="1800" dirty="0">
                <a:latin typeface="+mn-lt"/>
              </a:rPr>
              <a:t>Frequent (kort) verzuim</a:t>
            </a:r>
          </a:p>
          <a:p>
            <a:pPr lvl="1">
              <a:spcBef>
                <a:spcPct val="0"/>
              </a:spcBef>
              <a:buFont typeface="Arial" panose="020B0604020202020204" pitchFamily="34" charset="0"/>
              <a:buChar char="•"/>
            </a:pPr>
            <a:r>
              <a:rPr lang="nl-NL" altLang="nl-NL" sz="1800" dirty="0">
                <a:latin typeface="+mn-lt"/>
              </a:rPr>
              <a:t>Langdurig (geheel/gedeeltelijk) verzuim</a:t>
            </a:r>
          </a:p>
          <a:p>
            <a:pPr lvl="1">
              <a:spcBef>
                <a:spcPct val="0"/>
              </a:spcBef>
              <a:buFont typeface="Arial" panose="020B0604020202020204" pitchFamily="34" charset="0"/>
              <a:buChar char="•"/>
            </a:pPr>
            <a:r>
              <a:rPr lang="nl-NL" altLang="nl-NL" sz="1800" dirty="0">
                <a:latin typeface="+mn-lt"/>
              </a:rPr>
              <a:t>Stagnatie bij herstel</a:t>
            </a:r>
          </a:p>
        </p:txBody>
      </p:sp>
      <p:sp>
        <p:nvSpPr>
          <p:cNvPr id="4101" name="Rectangle 7"/>
          <p:cNvSpPr>
            <a:spLocks noChangeArrowheads="1"/>
          </p:cNvSpPr>
          <p:nvPr/>
        </p:nvSpPr>
        <p:spPr bwMode="auto">
          <a:xfrm>
            <a:off x="6644133" y="3031189"/>
            <a:ext cx="1095037" cy="431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r>
              <a:rPr lang="nl-NL" altLang="nl-NL" sz="2199" b="1" dirty="0">
                <a:solidFill>
                  <a:schemeClr val="tx2"/>
                </a:solidFill>
                <a:latin typeface="+mn-lt"/>
              </a:rPr>
              <a:t>bij……</a:t>
            </a:r>
          </a:p>
        </p:txBody>
      </p:sp>
    </p:spTree>
    <p:extLst>
      <p:ext uri="{BB962C8B-B14F-4D97-AF65-F5344CB8AC3E}">
        <p14:creationId xmlns:p14="http://schemas.microsoft.com/office/powerpoint/2010/main" val="14548669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hthoek 2"/>
          <p:cNvSpPr>
            <a:spLocks noChangeArrowheads="1"/>
          </p:cNvSpPr>
          <p:nvPr/>
        </p:nvSpPr>
        <p:spPr bwMode="auto">
          <a:xfrm>
            <a:off x="892517" y="1891787"/>
            <a:ext cx="6046509"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lvl="1">
              <a:spcBef>
                <a:spcPct val="0"/>
              </a:spcBef>
              <a:buFont typeface="Arial" panose="020B0604020202020204" pitchFamily="34" charset="0"/>
              <a:buChar char="•"/>
            </a:pPr>
            <a:r>
              <a:rPr lang="nl-NL" altLang="nl-NL" sz="1600" dirty="0">
                <a:latin typeface="+mn-lt"/>
              </a:rPr>
              <a:t>Rugpijn/nekpijn/hoofdpijnklachten</a:t>
            </a:r>
          </a:p>
          <a:p>
            <a:pPr lvl="1">
              <a:spcBef>
                <a:spcPct val="0"/>
              </a:spcBef>
              <a:buFont typeface="Arial" panose="020B0604020202020204" pitchFamily="34" charset="0"/>
              <a:buChar char="•"/>
            </a:pPr>
            <a:r>
              <a:rPr lang="nl-NL" altLang="nl-NL" sz="1600" dirty="0">
                <a:latin typeface="+mn-lt"/>
              </a:rPr>
              <a:t>Klachten van schouder, arm, pols en hand (</a:t>
            </a:r>
            <a:r>
              <a:rPr lang="nl-NL" altLang="nl-NL" sz="1600" dirty="0" smtClean="0">
                <a:latin typeface="+mn-lt"/>
              </a:rPr>
              <a:t>RSI/CANS) </a:t>
            </a:r>
            <a:endParaRPr lang="nl-NL" altLang="nl-NL" sz="1600" dirty="0">
              <a:latin typeface="+mn-lt"/>
            </a:endParaRPr>
          </a:p>
          <a:p>
            <a:pPr lvl="1">
              <a:spcBef>
                <a:spcPct val="0"/>
              </a:spcBef>
              <a:buFont typeface="Arial" panose="020B0604020202020204" pitchFamily="34" charset="0"/>
              <a:buChar char="•"/>
            </a:pPr>
            <a:r>
              <a:rPr lang="nl-NL" altLang="nl-NL" sz="1600" dirty="0">
                <a:latin typeface="+mn-lt"/>
              </a:rPr>
              <a:t>Bekkenklachten, bekkeninstabiliteit</a:t>
            </a:r>
          </a:p>
          <a:p>
            <a:pPr lvl="1">
              <a:spcBef>
                <a:spcPct val="0"/>
              </a:spcBef>
              <a:buFont typeface="Arial" panose="020B0604020202020204" pitchFamily="34" charset="0"/>
              <a:buChar char="•"/>
            </a:pPr>
            <a:r>
              <a:rPr lang="nl-NL" altLang="nl-NL" sz="1600" dirty="0">
                <a:latin typeface="+mn-lt"/>
              </a:rPr>
              <a:t>Fibromyalgie</a:t>
            </a:r>
          </a:p>
          <a:p>
            <a:pPr lvl="1">
              <a:spcBef>
                <a:spcPct val="0"/>
              </a:spcBef>
              <a:buFont typeface="Arial" panose="020B0604020202020204" pitchFamily="34" charset="0"/>
              <a:buChar char="•"/>
            </a:pPr>
            <a:r>
              <a:rPr lang="nl-NL" altLang="nl-NL" sz="1600" dirty="0">
                <a:latin typeface="+mn-lt"/>
              </a:rPr>
              <a:t>Chronische vermoeidheid</a:t>
            </a:r>
          </a:p>
          <a:p>
            <a:pPr lvl="1">
              <a:spcBef>
                <a:spcPct val="0"/>
              </a:spcBef>
              <a:buFont typeface="Arial" panose="020B0604020202020204" pitchFamily="34" charset="0"/>
              <a:buChar char="•"/>
            </a:pPr>
            <a:r>
              <a:rPr lang="nl-NL" altLang="nl-NL" sz="1600" dirty="0">
                <a:latin typeface="+mn-lt"/>
              </a:rPr>
              <a:t>Psychische klachten, zoals burn-out</a:t>
            </a:r>
          </a:p>
          <a:p>
            <a:pPr lvl="1">
              <a:spcBef>
                <a:spcPct val="0"/>
              </a:spcBef>
              <a:buFont typeface="Arial" panose="020B0604020202020204" pitchFamily="34" charset="0"/>
              <a:buChar char="•"/>
            </a:pPr>
            <a:r>
              <a:rPr lang="nl-NL" altLang="nl-NL" sz="1600" dirty="0">
                <a:latin typeface="+mn-lt"/>
              </a:rPr>
              <a:t>Klachten na ziekte (bijvoorbeeld moeheid/angst na o.a. hartrevalidatie of behandeling kanker)</a:t>
            </a:r>
          </a:p>
          <a:p>
            <a:pPr lvl="1">
              <a:spcBef>
                <a:spcPct val="0"/>
              </a:spcBef>
              <a:buFont typeface="Arial" panose="020B0604020202020204" pitchFamily="34" charset="0"/>
              <a:buChar char="•"/>
            </a:pPr>
            <a:r>
              <a:rPr lang="nl-NL" altLang="nl-NL" sz="1600" dirty="0">
                <a:latin typeface="+mn-lt"/>
              </a:rPr>
              <a:t>Klachten na een ongeval (bijvoorbeeld whiplash)</a:t>
            </a:r>
          </a:p>
          <a:p>
            <a:pPr lvl="1">
              <a:spcBef>
                <a:spcPct val="0"/>
              </a:spcBef>
              <a:buFont typeface="Arial" panose="020B0604020202020204" pitchFamily="34" charset="0"/>
              <a:buChar char="•"/>
            </a:pPr>
            <a:r>
              <a:rPr lang="nl-NL" altLang="nl-NL" sz="1600" dirty="0">
                <a:latin typeface="+mn-lt"/>
              </a:rPr>
              <a:t>SOLK (Somatisch Onverklaarbare Lichamelijke Klachten)</a:t>
            </a:r>
          </a:p>
        </p:txBody>
      </p:sp>
      <p:sp>
        <p:nvSpPr>
          <p:cNvPr id="5123" name="Rectangle 7"/>
          <p:cNvSpPr>
            <a:spLocks noChangeArrowheads="1"/>
          </p:cNvSpPr>
          <p:nvPr/>
        </p:nvSpPr>
        <p:spPr bwMode="auto">
          <a:xfrm>
            <a:off x="3915772" y="699872"/>
            <a:ext cx="10054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r>
              <a:rPr lang="nl-NL" altLang="nl-NL" b="1" dirty="0">
                <a:solidFill>
                  <a:srgbClr val="89317B"/>
                </a:solidFill>
              </a:rPr>
              <a:t>……</a:t>
            </a:r>
          </a:p>
        </p:txBody>
      </p:sp>
      <p:sp>
        <p:nvSpPr>
          <p:cNvPr id="5124" name="Rectangle 7"/>
          <p:cNvSpPr>
            <a:spLocks noChangeArrowheads="1"/>
          </p:cNvSpPr>
          <p:nvPr/>
        </p:nvSpPr>
        <p:spPr bwMode="auto">
          <a:xfrm>
            <a:off x="1034967" y="1403551"/>
            <a:ext cx="67670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r>
              <a:rPr lang="nl-NL" altLang="nl-NL" sz="1800" b="1" dirty="0">
                <a:solidFill>
                  <a:schemeClr val="tx2"/>
                </a:solidFill>
                <a:latin typeface="+mj-lt"/>
              </a:rPr>
              <a:t>langdurige (chronische) gezondheidsklachten zoals:</a:t>
            </a:r>
          </a:p>
        </p:txBody>
      </p:sp>
    </p:spTree>
    <p:extLst>
      <p:ext uri="{BB962C8B-B14F-4D97-AF65-F5344CB8AC3E}">
        <p14:creationId xmlns:p14="http://schemas.microsoft.com/office/powerpoint/2010/main" val="44211172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ChangeArrowheads="1"/>
          </p:cNvSpPr>
          <p:nvPr/>
        </p:nvSpPr>
        <p:spPr bwMode="auto">
          <a:xfrm>
            <a:off x="2555704" y="658609"/>
            <a:ext cx="39775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eaLnBrk="1" hangingPunct="1">
              <a:spcBef>
                <a:spcPct val="0"/>
              </a:spcBef>
              <a:buFontTx/>
              <a:buNone/>
            </a:pPr>
            <a:r>
              <a:rPr lang="nl-NL" altLang="nl-NL" b="1" dirty="0" smtClean="0">
                <a:solidFill>
                  <a:srgbClr val="89317B"/>
                </a:solidFill>
                <a:latin typeface="+mj-lt"/>
              </a:rPr>
              <a:t>Werkwijze </a:t>
            </a:r>
            <a:r>
              <a:rPr lang="nl-NL" altLang="nl-NL" b="1" dirty="0">
                <a:solidFill>
                  <a:srgbClr val="89317B"/>
                </a:solidFill>
                <a:latin typeface="+mj-lt"/>
              </a:rPr>
              <a:t>Winnock</a:t>
            </a:r>
          </a:p>
        </p:txBody>
      </p:sp>
      <p:sp>
        <p:nvSpPr>
          <p:cNvPr id="6147" name="Rechthoek 3"/>
          <p:cNvSpPr>
            <a:spLocks noChangeArrowheads="1"/>
          </p:cNvSpPr>
          <p:nvPr/>
        </p:nvSpPr>
        <p:spPr bwMode="auto">
          <a:xfrm>
            <a:off x="973455" y="1996458"/>
            <a:ext cx="604650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lvl="1">
              <a:spcBef>
                <a:spcPct val="0"/>
              </a:spcBef>
              <a:buFont typeface="Arial" panose="020B0604020202020204" pitchFamily="34" charset="0"/>
              <a:buChar char="•"/>
            </a:pPr>
            <a:r>
              <a:rPr lang="nl-NL" altLang="nl-NL" sz="1800" dirty="0" smtClean="0">
                <a:latin typeface="+mn-lt"/>
              </a:rPr>
              <a:t>Multidisciplinair 	  </a:t>
            </a:r>
            <a:r>
              <a:rPr lang="nl-NL" altLang="nl-NL" sz="1800" dirty="0">
                <a:latin typeface="+mn-lt"/>
                <a:sym typeface="Wingdings" panose="05000000000000000000" pitchFamily="2" charset="2"/>
              </a:rPr>
              <a:t>I</a:t>
            </a:r>
            <a:r>
              <a:rPr lang="nl-NL" altLang="nl-NL" sz="1800" dirty="0" smtClean="0">
                <a:latin typeface="+mn-lt"/>
                <a:sym typeface="Wingdings" panose="05000000000000000000" pitchFamily="2" charset="2"/>
              </a:rPr>
              <a:t>nterdisciplinair</a:t>
            </a:r>
            <a:endParaRPr lang="nl-NL" altLang="nl-NL" sz="1800" dirty="0">
              <a:latin typeface="+mn-lt"/>
            </a:endParaRPr>
          </a:p>
          <a:p>
            <a:pPr lvl="1">
              <a:spcBef>
                <a:spcPct val="0"/>
              </a:spcBef>
              <a:buFont typeface="Arial" panose="020B0604020202020204" pitchFamily="34" charset="0"/>
              <a:buChar char="•"/>
            </a:pPr>
            <a:r>
              <a:rPr lang="nl-NL" altLang="nl-NL" sz="1800" dirty="0" smtClean="0">
                <a:latin typeface="+mn-lt"/>
              </a:rPr>
              <a:t>Groepstraining</a:t>
            </a:r>
            <a:endParaRPr lang="nl-NL" altLang="nl-NL" sz="1800" dirty="0">
              <a:latin typeface="+mn-lt"/>
            </a:endParaRPr>
          </a:p>
          <a:p>
            <a:pPr lvl="1">
              <a:spcBef>
                <a:spcPct val="0"/>
              </a:spcBef>
              <a:buFont typeface="Arial" panose="020B0604020202020204" pitchFamily="34" charset="0"/>
              <a:buChar char="•"/>
            </a:pPr>
            <a:r>
              <a:rPr lang="nl-NL" altLang="nl-NL" sz="1800" dirty="0" smtClean="0">
                <a:latin typeface="+mn-lt"/>
              </a:rPr>
              <a:t>Dagelijks overleg</a:t>
            </a:r>
            <a:endParaRPr lang="nl-NL" altLang="nl-NL" sz="1800" dirty="0">
              <a:latin typeface="+mn-lt"/>
            </a:endParaRPr>
          </a:p>
          <a:p>
            <a:pPr lvl="1">
              <a:spcBef>
                <a:spcPct val="0"/>
              </a:spcBef>
              <a:buFont typeface="Arial" panose="020B0604020202020204" pitchFamily="34" charset="0"/>
              <a:buChar char="•"/>
            </a:pPr>
            <a:r>
              <a:rPr lang="nl-NL" altLang="nl-NL" sz="1800" dirty="0" smtClean="0">
                <a:latin typeface="+mn-lt"/>
              </a:rPr>
              <a:t>Intensieve fase</a:t>
            </a:r>
            <a:endParaRPr lang="nl-NL" altLang="nl-NL" sz="1800" dirty="0">
              <a:latin typeface="+mn-lt"/>
            </a:endParaRPr>
          </a:p>
          <a:p>
            <a:pPr lvl="1">
              <a:spcBef>
                <a:spcPct val="0"/>
              </a:spcBef>
              <a:buFont typeface="Arial" panose="020B0604020202020204" pitchFamily="34" charset="0"/>
              <a:buChar char="•"/>
            </a:pPr>
            <a:r>
              <a:rPr lang="nl-NL" altLang="nl-NL" sz="1800" dirty="0">
                <a:latin typeface="+mn-lt"/>
              </a:rPr>
              <a:t>N</a:t>
            </a:r>
            <a:r>
              <a:rPr lang="nl-NL" altLang="nl-NL" sz="1800" dirty="0" smtClean="0">
                <a:latin typeface="+mn-lt"/>
              </a:rPr>
              <a:t>azorgfase</a:t>
            </a:r>
            <a:endParaRPr lang="nl-NL" altLang="nl-NL" sz="1800" dirty="0">
              <a:latin typeface="+mn-lt"/>
            </a:endParaRPr>
          </a:p>
        </p:txBody>
      </p:sp>
      <p:cxnSp>
        <p:nvCxnSpPr>
          <p:cNvPr id="7" name="Rechte verbindingslijn met pijl 6"/>
          <p:cNvCxnSpPr/>
          <p:nvPr/>
        </p:nvCxnSpPr>
        <p:spPr>
          <a:xfrm>
            <a:off x="3463652" y="2205318"/>
            <a:ext cx="34424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64627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ormAutofit/>
          </a:bodyPr>
          <a:lstStyle/>
          <a:p>
            <a:pPr algn="ctr"/>
            <a:r>
              <a:rPr lang="nl-NL" altLang="nl-NL" sz="3200" b="1" dirty="0" smtClean="0">
                <a:solidFill>
                  <a:srgbClr val="89317B"/>
                </a:solidFill>
              </a:rPr>
              <a:t>Opzet van de workshop</a:t>
            </a:r>
          </a:p>
        </p:txBody>
      </p:sp>
      <p:sp>
        <p:nvSpPr>
          <p:cNvPr id="3" name="Tijdelijke aanduiding voor inhoud 2"/>
          <p:cNvSpPr>
            <a:spLocks noGrp="1"/>
          </p:cNvSpPr>
          <p:nvPr>
            <p:ph idx="1"/>
          </p:nvPr>
        </p:nvSpPr>
        <p:spPr/>
        <p:txBody>
          <a:bodyPr/>
          <a:lstStyle/>
          <a:p>
            <a:pPr lvl="1">
              <a:defRPr/>
            </a:pPr>
            <a:r>
              <a:rPr lang="nl-NL" dirty="0" smtClean="0"/>
              <a:t>Oefening: Blaas een ballon op en ga hierop zitten.</a:t>
            </a:r>
          </a:p>
          <a:p>
            <a:pPr lvl="1">
              <a:defRPr/>
            </a:pPr>
            <a:r>
              <a:rPr lang="nl-NL" dirty="0" smtClean="0"/>
              <a:t>Wat gebeurt er, wat zie je, welke signalen voel je in je lijf, welke neiging heb je, welke gedachten heb je, welke gevoelens heb je?</a:t>
            </a:r>
          </a:p>
          <a:p>
            <a:pPr lvl="1">
              <a:defRPr/>
            </a:pPr>
            <a:r>
              <a:rPr lang="nl-NL" dirty="0" smtClean="0"/>
              <a:t>Inzicht geven </a:t>
            </a:r>
            <a:r>
              <a:rPr lang="nl-NL" dirty="0"/>
              <a:t>in wat spanningen, stress, </a:t>
            </a:r>
            <a:r>
              <a:rPr lang="nl-NL" dirty="0" smtClean="0"/>
              <a:t>conflicten en klachten </a:t>
            </a:r>
            <a:r>
              <a:rPr lang="nl-NL" dirty="0"/>
              <a:t>met je lichaam </a:t>
            </a:r>
            <a:r>
              <a:rPr lang="nl-NL" dirty="0" smtClean="0"/>
              <a:t>doen en ook welke interne conflicten er kunnen ontstaan. </a:t>
            </a:r>
          </a:p>
          <a:p>
            <a:pPr lvl="1">
              <a:defRPr/>
            </a:pPr>
            <a:r>
              <a:rPr lang="nl-NL" dirty="0" smtClean="0"/>
              <a:t>Er zijn grofweg drie verschillende manieren van bewegen (aanpak) te onderscheiden. Deze kun je waarnemen door (non)-verbale uitingen, strategieën, emoties, overtuigingen en assertiviteit. </a:t>
            </a:r>
          </a:p>
          <a:p>
            <a:pPr lvl="1">
              <a:defRPr/>
            </a:pPr>
            <a:endParaRPr lang="nl-NL" dirty="0"/>
          </a:p>
        </p:txBody>
      </p:sp>
    </p:spTree>
    <p:extLst>
      <p:ext uri="{BB962C8B-B14F-4D97-AF65-F5344CB8AC3E}">
        <p14:creationId xmlns:p14="http://schemas.microsoft.com/office/powerpoint/2010/main" val="202445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5"/>
          <p:cNvSpPr>
            <a:spLocks noChangeArrowheads="1"/>
          </p:cNvSpPr>
          <p:nvPr/>
        </p:nvSpPr>
        <p:spPr bwMode="auto">
          <a:xfrm>
            <a:off x="866274" y="820961"/>
            <a:ext cx="100009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Lucida Sans Unicode" panose="020B0602030504020204" pitchFamily="34" charset="0"/>
              </a:defRPr>
            </a:lvl1pPr>
            <a:lvl2pPr marL="742950" indent="-285750">
              <a:spcBef>
                <a:spcPct val="20000"/>
              </a:spcBef>
              <a:buChar char="–"/>
              <a:defRPr sz="2800">
                <a:solidFill>
                  <a:schemeClr val="tx1"/>
                </a:solidFill>
                <a:latin typeface="Lucida Sans Unicode" panose="020B0602030504020204" pitchFamily="34" charset="0"/>
              </a:defRPr>
            </a:lvl2pPr>
            <a:lvl3pPr marL="1143000" indent="-228600">
              <a:spcBef>
                <a:spcPct val="20000"/>
              </a:spcBef>
              <a:buChar char="•"/>
              <a:defRPr sz="2400">
                <a:solidFill>
                  <a:schemeClr val="tx1"/>
                </a:solidFill>
                <a:latin typeface="Lucida Sans Unicode" panose="020B0602030504020204" pitchFamily="34" charset="0"/>
              </a:defRPr>
            </a:lvl3pPr>
            <a:lvl4pPr marL="1600200" indent="-228600">
              <a:spcBef>
                <a:spcPct val="20000"/>
              </a:spcBef>
              <a:buChar char="–"/>
              <a:defRPr sz="2000">
                <a:solidFill>
                  <a:schemeClr val="tx1"/>
                </a:solidFill>
                <a:latin typeface="Lucida Sans Unicode" panose="020B0602030504020204" pitchFamily="34" charset="0"/>
              </a:defRPr>
            </a:lvl4pPr>
            <a:lvl5pPr marL="2057400" indent="-228600">
              <a:spcBef>
                <a:spcPct val="20000"/>
              </a:spcBef>
              <a:buChar char="»"/>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chemeClr val="tx1"/>
                </a:solidFill>
                <a:latin typeface="Lucida Sans Unicode" panose="020B0602030504020204" pitchFamily="34" charset="0"/>
              </a:defRPr>
            </a:lvl9pPr>
          </a:lstStyle>
          <a:p>
            <a:pPr>
              <a:buClr>
                <a:schemeClr val="tx1"/>
              </a:buClr>
              <a:buFontTx/>
              <a:buNone/>
            </a:pPr>
            <a:r>
              <a:rPr lang="nl-NL" altLang="nl-NL" b="1" dirty="0" smtClean="0">
                <a:solidFill>
                  <a:schemeClr val="accent2"/>
                </a:solidFill>
                <a:latin typeface="+mj-lt"/>
              </a:rPr>
              <a:t>Verschillende manieren van bewegen</a:t>
            </a:r>
            <a:endParaRPr lang="nl-NL" altLang="nl-NL" b="1" dirty="0">
              <a:solidFill>
                <a:schemeClr val="accent2"/>
              </a:solidFill>
              <a:latin typeface="+mj-lt"/>
            </a:endParaRPr>
          </a:p>
        </p:txBody>
      </p:sp>
      <p:pic>
        <p:nvPicPr>
          <p:cNvPr id="4" name="Afbeelding 3"/>
          <p:cNvPicPr>
            <a:picLocks noChangeAspect="1"/>
          </p:cNvPicPr>
          <p:nvPr/>
        </p:nvPicPr>
        <p:blipFill>
          <a:blip r:embed="rId2"/>
          <a:stretch>
            <a:fillRect/>
          </a:stretch>
        </p:blipFill>
        <p:spPr>
          <a:xfrm>
            <a:off x="473336" y="1405736"/>
            <a:ext cx="8491594" cy="2865050"/>
          </a:xfrm>
          <a:prstGeom prst="rect">
            <a:avLst/>
          </a:prstGeom>
        </p:spPr>
      </p:pic>
    </p:spTree>
    <p:extLst>
      <p:ext uri="{BB962C8B-B14F-4D97-AF65-F5344CB8AC3E}">
        <p14:creationId xmlns:p14="http://schemas.microsoft.com/office/powerpoint/2010/main" val="14027853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spcBef>
                <a:spcPct val="20000"/>
              </a:spcBef>
              <a:buClr>
                <a:schemeClr val="tx1"/>
              </a:buClr>
            </a:pPr>
            <a:r>
              <a:rPr lang="nl-NL" sz="3200" b="1" dirty="0" smtClean="0">
                <a:solidFill>
                  <a:schemeClr val="accent2"/>
                </a:solidFill>
                <a:ea typeface="+mn-ea"/>
                <a:cs typeface="+mn-cs"/>
              </a:rPr>
              <a:t>Afsluiting workshop</a:t>
            </a:r>
            <a:endParaRPr lang="nl-NL" sz="3200" b="1" dirty="0">
              <a:solidFill>
                <a:schemeClr val="accent2"/>
              </a:solidFill>
              <a:ea typeface="+mn-ea"/>
              <a:cs typeface="+mn-cs"/>
            </a:endParaRPr>
          </a:p>
        </p:txBody>
      </p:sp>
      <p:sp>
        <p:nvSpPr>
          <p:cNvPr id="5" name="Tijdelijke aanduiding voor inhoud 4"/>
          <p:cNvSpPr>
            <a:spLocks noGrp="1"/>
          </p:cNvSpPr>
          <p:nvPr>
            <p:ph idx="1"/>
          </p:nvPr>
        </p:nvSpPr>
        <p:spPr/>
        <p:txBody>
          <a:bodyPr/>
          <a:lstStyle/>
          <a:p>
            <a:r>
              <a:rPr lang="nl-NL" dirty="0" smtClean="0"/>
              <a:t>Wat kreten/ conclusies aan het einde van de workshop:</a:t>
            </a:r>
          </a:p>
          <a:p>
            <a:pPr lvl="1"/>
            <a:r>
              <a:rPr lang="nl-NL" dirty="0" smtClean="0"/>
              <a:t>We zien vaak dat de manier waarop iemand met zijn of haar klachten omgaat ook de manier is waarop hij/ zij met conflicten omgaat.</a:t>
            </a:r>
          </a:p>
          <a:p>
            <a:pPr lvl="1"/>
            <a:r>
              <a:rPr lang="nl-NL" dirty="0" smtClean="0"/>
              <a:t>Het gaat niet over goed of fout, het gaat over bewust zijn van de manier van bewegen. Dit geeft de mogelijkheid om bewust een keuze te maken met betrekking tot je aanpak. </a:t>
            </a:r>
          </a:p>
          <a:p>
            <a:pPr lvl="1"/>
            <a:r>
              <a:rPr lang="nl-NL" dirty="0" smtClean="0"/>
              <a:t>Ingehouden en krachtig bewegen kosten veel energie.</a:t>
            </a:r>
          </a:p>
          <a:p>
            <a:pPr lvl="1"/>
            <a:r>
              <a:rPr lang="nl-NL" dirty="0" smtClean="0"/>
              <a:t>In gesprekken en conflicten is het waardevol om op (non)verbale signalen te letten van je gesprekspartner en van jezelf.</a:t>
            </a:r>
          </a:p>
        </p:txBody>
      </p:sp>
    </p:spTree>
    <p:extLst>
      <p:ext uri="{BB962C8B-B14F-4D97-AF65-F5344CB8AC3E}">
        <p14:creationId xmlns:p14="http://schemas.microsoft.com/office/powerpoint/2010/main" val="421382509"/>
      </p:ext>
    </p:extLst>
  </p:cSld>
  <p:clrMapOvr>
    <a:masterClrMapping/>
  </p:clrMapOvr>
</p:sld>
</file>

<file path=ppt/theme/theme1.xml><?xml version="1.0" encoding="utf-8"?>
<a:theme xmlns:a="http://schemas.openxmlformats.org/drawingml/2006/main" name="Kantoorthema">
  <a:themeElements>
    <a:clrScheme name="Winnock2015">
      <a:dk1>
        <a:srgbClr val="005682"/>
      </a:dk1>
      <a:lt1>
        <a:srgbClr val="E6EAEF"/>
      </a:lt1>
      <a:dk2>
        <a:srgbClr val="005682"/>
      </a:dk2>
      <a:lt2>
        <a:srgbClr val="E7E6E6"/>
      </a:lt2>
      <a:accent1>
        <a:srgbClr val="005682"/>
      </a:accent1>
      <a:accent2>
        <a:srgbClr val="89317B"/>
      </a:accent2>
      <a:accent3>
        <a:srgbClr val="C490AA"/>
      </a:accent3>
      <a:accent4>
        <a:srgbClr val="2F5496"/>
      </a:accent4>
      <a:accent5>
        <a:srgbClr val="4472C4"/>
      </a:accent5>
      <a:accent6>
        <a:srgbClr val="89317B"/>
      </a:accent6>
      <a:hlink>
        <a:srgbClr val="8496B0"/>
      </a:hlink>
      <a:folHlink>
        <a:srgbClr val="C490AA"/>
      </a:folHlink>
    </a:clrScheme>
    <a:fontScheme name="Winnock-lettype">
      <a:majorFont>
        <a:latin typeface="Arial"/>
        <a:ea typeface=""/>
        <a:cs typeface=""/>
      </a:majorFont>
      <a:minorFont>
        <a:latin typeface="Arial"/>
        <a:ea typeface=""/>
        <a:cs typeface=""/>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456</TotalTime>
  <Words>316</Words>
  <Application>Microsoft Office PowerPoint</Application>
  <PresentationFormat>Diavoorstelling (16:9)</PresentationFormat>
  <Paragraphs>48</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Lucida Sans Unicode</vt:lpstr>
      <vt:lpstr>Wingdings</vt:lpstr>
      <vt:lpstr>Kantoorthema</vt:lpstr>
      <vt:lpstr>PowerPoint-presentatie</vt:lpstr>
      <vt:lpstr>Workshop   Conflicten en fysieke gezondheid</vt:lpstr>
      <vt:lpstr>Inhoud  </vt:lpstr>
      <vt:lpstr>PowerPoint-presentatie</vt:lpstr>
      <vt:lpstr>PowerPoint-presentatie</vt:lpstr>
      <vt:lpstr>PowerPoint-presentatie</vt:lpstr>
      <vt:lpstr>Opzet van de workshop</vt:lpstr>
      <vt:lpstr>PowerPoint-presentatie</vt:lpstr>
      <vt:lpstr>Afsluiting workshop</vt:lpstr>
      <vt:lpstr>      Bij vragen kunt u contact opnemen met :  Peggy van Helmond, peggy.van.helmond@winnock.nl,  tel: 088-9466400 / 0635112775  Gabi van Eijk, gabi.van.eijk@winnock.nl,  tel:088-9466400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Winnock template</dc:title>
  <dc:creator>Joey Delvaux</dc:creator>
  <cp:lastModifiedBy>Uitzendkracht Merlijngroep</cp:lastModifiedBy>
  <cp:revision>48</cp:revision>
  <cp:lastPrinted>2015-09-10T11:32:53Z</cp:lastPrinted>
  <dcterms:created xsi:type="dcterms:W3CDTF">2015-07-28T15:01:15Z</dcterms:created>
  <dcterms:modified xsi:type="dcterms:W3CDTF">2016-04-21T09:21:40Z</dcterms:modified>
</cp:coreProperties>
</file>