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66" r:id="rId7"/>
    <p:sldId id="267" r:id="rId8"/>
    <p:sldId id="261" r:id="rId9"/>
    <p:sldId id="262" r:id="rId10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80" y="-2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BFFB-6544-0540-B599-C4D83B362DF7}" type="datetimeFigureOut">
              <a:rPr lang="nl-NL" smtClean="0"/>
              <a:t>19-10-15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4335-CBDE-1447-A4FF-7DA68BBE9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3735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BFFB-6544-0540-B599-C4D83B362DF7}" type="datetimeFigureOut">
              <a:rPr lang="nl-NL" smtClean="0"/>
              <a:t>19-10-15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4335-CBDE-1447-A4FF-7DA68BBE9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2124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BFFB-6544-0540-B599-C4D83B362DF7}" type="datetimeFigureOut">
              <a:rPr lang="nl-NL" smtClean="0"/>
              <a:t>19-10-15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4335-CBDE-1447-A4FF-7DA68BBE9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776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BFFB-6544-0540-B599-C4D83B362DF7}" type="datetimeFigureOut">
              <a:rPr lang="nl-NL" smtClean="0"/>
              <a:t>19-10-15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4335-CBDE-1447-A4FF-7DA68BBE9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9508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BFFB-6544-0540-B599-C4D83B362DF7}" type="datetimeFigureOut">
              <a:rPr lang="nl-NL" smtClean="0"/>
              <a:t>19-10-15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4335-CBDE-1447-A4FF-7DA68BBE9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397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BFFB-6544-0540-B599-C4D83B362DF7}" type="datetimeFigureOut">
              <a:rPr lang="nl-NL" smtClean="0"/>
              <a:t>19-10-15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4335-CBDE-1447-A4FF-7DA68BBE9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198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BFFB-6544-0540-B599-C4D83B362DF7}" type="datetimeFigureOut">
              <a:rPr lang="nl-NL" smtClean="0"/>
              <a:t>19-10-15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4335-CBDE-1447-A4FF-7DA68BBE9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1781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BFFB-6544-0540-B599-C4D83B362DF7}" type="datetimeFigureOut">
              <a:rPr lang="nl-NL" smtClean="0"/>
              <a:t>19-10-15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4335-CBDE-1447-A4FF-7DA68BBE9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6841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BFFB-6544-0540-B599-C4D83B362DF7}" type="datetimeFigureOut">
              <a:rPr lang="nl-NL" smtClean="0"/>
              <a:t>19-10-15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4335-CBDE-1447-A4FF-7DA68BBE9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43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BFFB-6544-0540-B599-C4D83B362DF7}" type="datetimeFigureOut">
              <a:rPr lang="nl-NL" smtClean="0"/>
              <a:t>19-10-15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4335-CBDE-1447-A4FF-7DA68BBE9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4147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BFFB-6544-0540-B599-C4D83B362DF7}" type="datetimeFigureOut">
              <a:rPr lang="nl-NL" smtClean="0"/>
              <a:t>19-10-15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4335-CBDE-1447-A4FF-7DA68BBE9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8078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CBFFB-6544-0540-B599-C4D83B362DF7}" type="datetimeFigureOut">
              <a:rPr lang="nl-NL" smtClean="0"/>
              <a:t>19-10-15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04335-CBDE-1447-A4FF-7DA68BBE9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203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owerpointmedezeggensch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54" y="-32150"/>
            <a:ext cx="9872702" cy="6976553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634942" y="1146838"/>
            <a:ext cx="2773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/>
              <a:t>Koen Zonneveld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951767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owerpoint5medezegge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11" y="-65385"/>
            <a:ext cx="9865708" cy="6971610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709671" y="560218"/>
            <a:ext cx="51551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951917"/>
                </a:solidFill>
                <a:latin typeface="Arial"/>
                <a:cs typeface="Arial"/>
              </a:rPr>
              <a:t>Wetswijziging Arbowet:</a:t>
            </a:r>
          </a:p>
          <a:p>
            <a:pPr algn="ctr"/>
            <a:r>
              <a:rPr lang="nl-NL" sz="2400" b="1" dirty="0" smtClean="0">
                <a:solidFill>
                  <a:srgbClr val="951917"/>
                </a:solidFill>
                <a:latin typeface="Arial"/>
                <a:cs typeface="Arial"/>
              </a:rPr>
              <a:t>Preventiemedewerker </a:t>
            </a:r>
          </a:p>
          <a:p>
            <a:pPr algn="ctr"/>
            <a:r>
              <a:rPr lang="nl-NL" sz="2400" b="1" smtClean="0">
                <a:solidFill>
                  <a:srgbClr val="951917"/>
                </a:solidFill>
                <a:latin typeface="Arial"/>
                <a:cs typeface="Arial"/>
              </a:rPr>
              <a:t>bedrijfsarts </a:t>
            </a:r>
          </a:p>
          <a:p>
            <a:pPr algn="ctr"/>
            <a:r>
              <a:rPr lang="nl-NL" sz="2400" b="1" smtClean="0">
                <a:solidFill>
                  <a:srgbClr val="951917"/>
                </a:solidFill>
                <a:latin typeface="Arial"/>
                <a:cs typeface="Arial"/>
              </a:rPr>
              <a:t>arbodienstverlening</a:t>
            </a:r>
            <a:endParaRPr lang="nl-NL" sz="2400" b="1" dirty="0">
              <a:solidFill>
                <a:srgbClr val="951917"/>
              </a:solidFill>
              <a:latin typeface="Arial"/>
              <a:cs typeface="Arial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826634" y="3290238"/>
            <a:ext cx="4762257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2200" dirty="0" smtClean="0">
                <a:latin typeface="Arial"/>
                <a:cs typeface="Arial"/>
              </a:rPr>
              <a:t>Inhoud wetsvoorstel</a:t>
            </a:r>
          </a:p>
          <a:p>
            <a:endParaRPr lang="nl-NL" sz="22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nl-NL" sz="2200" dirty="0" smtClean="0">
                <a:latin typeface="Arial"/>
                <a:cs typeface="Arial"/>
              </a:rPr>
              <a:t>Wettelijk basiscontract</a:t>
            </a:r>
          </a:p>
          <a:p>
            <a:pPr marL="285750" indent="-285750">
              <a:buFont typeface="Arial"/>
              <a:buChar char="•"/>
            </a:pPr>
            <a:endParaRPr lang="nl-NL" sz="22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nl-NL" sz="2200" dirty="0" smtClean="0">
                <a:latin typeface="Arial"/>
                <a:cs typeface="Arial"/>
              </a:rPr>
              <a:t>Thermometer arbodienstverlening</a:t>
            </a:r>
          </a:p>
          <a:p>
            <a:pPr marL="285750" indent="-285750">
              <a:buFont typeface="Arial"/>
              <a:buChar char="•"/>
            </a:pPr>
            <a:endParaRPr lang="nl-NL" sz="22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nl-NL" sz="2200" dirty="0" smtClean="0">
                <a:latin typeface="Arial"/>
                <a:cs typeface="Arial"/>
              </a:rPr>
              <a:t>Vragen</a:t>
            </a:r>
          </a:p>
        </p:txBody>
      </p:sp>
    </p:spTree>
    <p:extLst>
      <p:ext uri="{BB962C8B-B14F-4D97-AF65-F5344CB8AC3E}">
        <p14:creationId xmlns:p14="http://schemas.microsoft.com/office/powerpoint/2010/main" val="2415437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owerpoint6medezeggensch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78" y="-1"/>
            <a:ext cx="9775037" cy="690753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425345" y="651751"/>
            <a:ext cx="504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3809805" y="429500"/>
            <a:ext cx="4762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rgbClr val="951917"/>
                </a:solidFill>
                <a:latin typeface="Arial"/>
                <a:cs typeface="Arial"/>
              </a:rPr>
              <a:t>Wetsvoorstel</a:t>
            </a:r>
            <a:endParaRPr lang="nl-NL" sz="4000" b="1" dirty="0">
              <a:solidFill>
                <a:srgbClr val="951917"/>
              </a:solidFill>
              <a:latin typeface="Arial"/>
              <a:cs typeface="Arial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3258255" y="1624632"/>
            <a:ext cx="531380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2000" dirty="0" smtClean="0">
                <a:latin typeface="Arial"/>
                <a:cs typeface="Arial"/>
              </a:rPr>
              <a:t>Instemming takenpakket Preventiemedewerker</a:t>
            </a:r>
          </a:p>
          <a:p>
            <a:endParaRPr lang="nl-NL" sz="12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nl-NL" sz="2000" dirty="0" smtClean="0">
                <a:latin typeface="Arial"/>
                <a:cs typeface="Arial"/>
              </a:rPr>
              <a:t>Ten minste 1 x per jaar bespreking stand van zaken Arbo</a:t>
            </a:r>
          </a:p>
          <a:p>
            <a:pPr marL="742950" lvl="1" indent="-285750">
              <a:buFont typeface="Arial"/>
              <a:buChar char="•"/>
            </a:pPr>
            <a:r>
              <a:rPr lang="nl-NL" dirty="0" smtClean="0">
                <a:latin typeface="Arial"/>
                <a:cs typeface="Arial"/>
              </a:rPr>
              <a:t>Met Werkgever, Ad of BA en Preventiemedewerker</a:t>
            </a:r>
          </a:p>
          <a:p>
            <a:pPr lvl="1"/>
            <a:endParaRPr lang="nl-NL" sz="12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nl-NL" sz="2000" dirty="0" smtClean="0">
                <a:latin typeface="Arial"/>
                <a:cs typeface="Arial"/>
              </a:rPr>
              <a:t>OR en werkgever hebben ‘gezamenlijke opvatting’ over wie Preventiemedewerker wordt•. OR heeft instemmingsrecht over takenpakket Preventiemedewerker</a:t>
            </a:r>
          </a:p>
          <a:p>
            <a:pPr marL="285750" indent="-285750">
              <a:buFont typeface="Arial"/>
              <a:buChar char="•"/>
            </a:pPr>
            <a:endParaRPr lang="nl-NL" sz="2000" dirty="0">
              <a:latin typeface="Arial"/>
              <a:cs typeface="Arial"/>
            </a:endParaRPr>
          </a:p>
          <a:p>
            <a:r>
              <a:rPr lang="nl-NL" sz="1600" dirty="0" smtClean="0">
                <a:latin typeface="Arial"/>
                <a:cs typeface="Arial"/>
              </a:rPr>
              <a:t>• onduidelijk: overeenstemming of instemmingsrecht?</a:t>
            </a:r>
          </a:p>
        </p:txBody>
      </p:sp>
    </p:spTree>
    <p:extLst>
      <p:ext uri="{BB962C8B-B14F-4D97-AF65-F5344CB8AC3E}">
        <p14:creationId xmlns:p14="http://schemas.microsoft.com/office/powerpoint/2010/main" val="2374159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owerpoint6medezeggensch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78" y="-1"/>
            <a:ext cx="9775037" cy="690753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425345" y="651751"/>
            <a:ext cx="504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3809805" y="429500"/>
            <a:ext cx="4762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rgbClr val="951917"/>
                </a:solidFill>
                <a:latin typeface="Arial"/>
                <a:cs typeface="Arial"/>
              </a:rPr>
              <a:t>Wetsvoorstel</a:t>
            </a:r>
            <a:endParaRPr lang="nl-NL" sz="4000" b="1" dirty="0">
              <a:solidFill>
                <a:srgbClr val="951917"/>
              </a:solidFill>
              <a:latin typeface="Arial"/>
              <a:cs typeface="Arial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3158001" y="1624632"/>
            <a:ext cx="53134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2200" dirty="0" smtClean="0">
                <a:latin typeface="Arial"/>
                <a:cs typeface="Arial"/>
              </a:rPr>
              <a:t>Alle werknemers toegang tot BA</a:t>
            </a:r>
          </a:p>
          <a:p>
            <a:endParaRPr lang="nl-NL" sz="12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nl-NL" sz="2200" dirty="0" smtClean="0">
                <a:latin typeface="Arial"/>
                <a:cs typeface="Arial"/>
              </a:rPr>
              <a:t>Sancties tegen werkgevers zonder contract BA of Arbodienst</a:t>
            </a:r>
          </a:p>
          <a:p>
            <a:endParaRPr lang="nl-NL" sz="12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nl-NL" sz="2200" dirty="0" smtClean="0">
                <a:latin typeface="Arial"/>
                <a:cs typeface="Arial"/>
              </a:rPr>
              <a:t>BA vooral adviserende rol. </a:t>
            </a:r>
            <a:r>
              <a:rPr lang="nl-NL" sz="2200" dirty="0" err="1" smtClean="0">
                <a:latin typeface="Arial"/>
                <a:cs typeface="Arial"/>
              </a:rPr>
              <a:t>Wg</a:t>
            </a:r>
            <a:r>
              <a:rPr lang="nl-NL" sz="2200" dirty="0" smtClean="0">
                <a:latin typeface="Arial"/>
                <a:cs typeface="Arial"/>
              </a:rPr>
              <a:t> en </a:t>
            </a:r>
            <a:r>
              <a:rPr lang="nl-NL" sz="2200" dirty="0" err="1" smtClean="0">
                <a:latin typeface="Arial"/>
                <a:cs typeface="Arial"/>
              </a:rPr>
              <a:t>wn</a:t>
            </a:r>
            <a:r>
              <a:rPr lang="nl-NL" sz="2200" dirty="0" smtClean="0">
                <a:latin typeface="Arial"/>
                <a:cs typeface="Arial"/>
              </a:rPr>
              <a:t> nemen eigen verantwoordelijkheid</a:t>
            </a:r>
          </a:p>
          <a:p>
            <a:endParaRPr lang="nl-NL" sz="12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nl-NL" sz="2200" dirty="0" smtClean="0">
                <a:latin typeface="Arial"/>
                <a:cs typeface="Arial"/>
              </a:rPr>
              <a:t>Wettelijk vastgelegd basiscontract</a:t>
            </a:r>
          </a:p>
        </p:txBody>
      </p:sp>
    </p:spTree>
    <p:extLst>
      <p:ext uri="{BB962C8B-B14F-4D97-AF65-F5344CB8AC3E}">
        <p14:creationId xmlns:p14="http://schemas.microsoft.com/office/powerpoint/2010/main" val="1981578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owerpoint6medezeggensch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78" y="-1"/>
            <a:ext cx="9775037" cy="690753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425345" y="651751"/>
            <a:ext cx="504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3158001" y="429500"/>
            <a:ext cx="5564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rgbClr val="951917"/>
                </a:solidFill>
                <a:latin typeface="Arial"/>
                <a:cs typeface="Arial"/>
              </a:rPr>
              <a:t>Wettelijk basiscontract</a:t>
            </a:r>
            <a:endParaRPr lang="nl-NL" sz="4000" b="1" dirty="0">
              <a:solidFill>
                <a:srgbClr val="951917"/>
              </a:solidFill>
              <a:latin typeface="Arial"/>
              <a:cs typeface="Arial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3158001" y="1773263"/>
            <a:ext cx="531346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2200" dirty="0" smtClean="0">
                <a:latin typeface="Arial"/>
                <a:cs typeface="Arial"/>
              </a:rPr>
              <a:t>Mogelijkheid BA werkplek te bezoeken</a:t>
            </a:r>
          </a:p>
          <a:p>
            <a:endParaRPr lang="nl-NL" sz="12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nl-NL" sz="2200" dirty="0" smtClean="0">
                <a:latin typeface="Arial"/>
                <a:cs typeface="Arial"/>
              </a:rPr>
              <a:t>Second opinion andere Bedrijfsarts</a:t>
            </a:r>
            <a:endParaRPr lang="nl-NL" sz="12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nl-NL" sz="2200" dirty="0" smtClean="0">
                <a:latin typeface="Arial"/>
                <a:cs typeface="Arial"/>
              </a:rPr>
              <a:t>Overleg BA en OR</a:t>
            </a:r>
          </a:p>
          <a:p>
            <a:endParaRPr lang="nl-NL" sz="12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nl-NL" sz="2200" dirty="0" smtClean="0">
                <a:latin typeface="Arial"/>
                <a:cs typeface="Arial"/>
              </a:rPr>
              <a:t>Opsporen, onderkennen, diagnosticeren en melden beroepsziekten</a:t>
            </a:r>
          </a:p>
          <a:p>
            <a:endParaRPr lang="nl-NL" sz="12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nl-NL" sz="2200" dirty="0" smtClean="0">
                <a:latin typeface="Arial"/>
                <a:cs typeface="Arial"/>
              </a:rPr>
              <a:t>Klachtbehandeling</a:t>
            </a:r>
          </a:p>
        </p:txBody>
      </p:sp>
    </p:spTree>
    <p:extLst>
      <p:ext uri="{BB962C8B-B14F-4D97-AF65-F5344CB8AC3E}">
        <p14:creationId xmlns:p14="http://schemas.microsoft.com/office/powerpoint/2010/main" val="1648617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owerpoint6medezeggensch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78" y="-1"/>
            <a:ext cx="9775037" cy="690753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425345" y="651751"/>
            <a:ext cx="504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3158001" y="449824"/>
            <a:ext cx="5564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rgbClr val="951917"/>
                </a:solidFill>
                <a:latin typeface="Arial"/>
                <a:cs typeface="Arial"/>
              </a:rPr>
              <a:t>Thermometer arbodienstverlening</a:t>
            </a:r>
            <a:endParaRPr lang="nl-NL" sz="4000" b="1" dirty="0">
              <a:solidFill>
                <a:srgbClr val="951917"/>
              </a:solidFill>
              <a:latin typeface="Arial"/>
              <a:cs typeface="Arial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3158001" y="2007225"/>
            <a:ext cx="5313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2200" dirty="0" smtClean="0">
                <a:latin typeface="Arial"/>
                <a:cs typeface="Arial"/>
              </a:rPr>
              <a:t>Checklist Arbodienstverlening</a:t>
            </a:r>
          </a:p>
          <a:p>
            <a:endParaRPr lang="nl-NL" sz="12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nl-NL" sz="2200" dirty="0" smtClean="0">
                <a:latin typeface="Arial"/>
                <a:cs typeface="Arial"/>
              </a:rPr>
              <a:t>Checklist verzuimbeleid</a:t>
            </a:r>
          </a:p>
          <a:p>
            <a:endParaRPr lang="nl-NL" sz="12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nl-NL" sz="2200" dirty="0" smtClean="0">
                <a:latin typeface="Arial"/>
                <a:cs typeface="Arial"/>
              </a:rPr>
              <a:t>Vragen van OR aan de Bedrijfsarts</a:t>
            </a:r>
          </a:p>
        </p:txBody>
      </p:sp>
    </p:spTree>
    <p:extLst>
      <p:ext uri="{BB962C8B-B14F-4D97-AF65-F5344CB8AC3E}">
        <p14:creationId xmlns:p14="http://schemas.microsoft.com/office/powerpoint/2010/main" val="2825455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owerpoint6medezeggensch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78" y="-1"/>
            <a:ext cx="9775037" cy="690753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425345" y="651751"/>
            <a:ext cx="504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3158001" y="449824"/>
            <a:ext cx="5564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rgbClr val="951917"/>
                </a:solidFill>
                <a:latin typeface="Arial"/>
                <a:cs typeface="Arial"/>
              </a:rPr>
              <a:t>Vragen?</a:t>
            </a:r>
            <a:endParaRPr lang="nl-NL" sz="4000" b="1" dirty="0">
              <a:solidFill>
                <a:srgbClr val="951917"/>
              </a:solidFill>
              <a:latin typeface="Arial"/>
              <a:cs typeface="Arial"/>
            </a:endParaRPr>
          </a:p>
        </p:txBody>
      </p:sp>
      <p:pic>
        <p:nvPicPr>
          <p:cNvPr id="6" name="Afbeelding 5" descr="Man met do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73" y="1298082"/>
            <a:ext cx="2896029" cy="3991167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291673" y="5379439"/>
            <a:ext cx="3843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/>
              <a:t>Nu of later: 06 – 464 123 99 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3237185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powerpointmede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19" y="1"/>
            <a:ext cx="9752234" cy="689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31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owerpoint7medezegge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54" y="-76043"/>
            <a:ext cx="9859845" cy="696746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17217" y="2473309"/>
            <a:ext cx="322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-945868" y="2717866"/>
            <a:ext cx="6434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 smtClean="0">
                <a:latin typeface="Century Gothic"/>
                <a:cs typeface="Century Gothic"/>
              </a:rPr>
              <a:t>Hartelijk dank </a:t>
            </a:r>
          </a:p>
          <a:p>
            <a:pPr algn="ctr"/>
            <a:r>
              <a:rPr lang="nl-NL" sz="3600" dirty="0" smtClean="0">
                <a:latin typeface="Century Gothic"/>
                <a:cs typeface="Century Gothic"/>
              </a:rPr>
              <a:t>Voor uw aandacht!</a:t>
            </a:r>
            <a:endParaRPr lang="nl-NL" sz="3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51470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ek de grenzen B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Rek de grenzen BA.potx</Template>
  <TotalTime>20081</TotalTime>
  <Words>146</Words>
  <Application>Microsoft Macintosh PowerPoint</Application>
  <PresentationFormat>Diavoorstelling (4:3)</PresentationFormat>
  <Paragraphs>48</Paragraphs>
  <Slides>9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0" baseType="lpstr">
      <vt:lpstr>Rek de grenzen BA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Robin van den Heuvel</dc:creator>
  <cp:lastModifiedBy>Koen Zonneveld</cp:lastModifiedBy>
  <cp:revision>17</cp:revision>
  <dcterms:created xsi:type="dcterms:W3CDTF">2015-08-31T20:05:52Z</dcterms:created>
  <dcterms:modified xsi:type="dcterms:W3CDTF">2015-10-19T18:43:03Z</dcterms:modified>
</cp:coreProperties>
</file>