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3" r:id="rId3"/>
    <p:sldId id="258" r:id="rId4"/>
    <p:sldId id="266" r:id="rId5"/>
    <p:sldId id="267" r:id="rId6"/>
    <p:sldId id="268" r:id="rId7"/>
    <p:sldId id="269" r:id="rId8"/>
    <p:sldId id="270" r:id="rId9"/>
    <p:sldId id="271" r:id="rId10"/>
    <p:sldId id="272" r:id="rId11"/>
    <p:sldId id="273" r:id="rId12"/>
    <p:sldId id="274" r:id="rId13"/>
    <p:sldId id="275" r:id="rId14"/>
    <p:sldId id="276" r:id="rId15"/>
    <p:sldId id="278" r:id="rId16"/>
    <p:sldId id="277" r:id="rId17"/>
    <p:sldId id="261" r:id="rId18"/>
    <p:sldId id="262" r:id="rId19"/>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6" d="100"/>
          <a:sy n="76" d="100"/>
        </p:scale>
        <p:origin x="-984" y="-66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titelstijl van het model te bewerken</a:t>
            </a:r>
            <a:endParaRPr lang="nl-NL"/>
          </a:p>
        </p:txBody>
      </p:sp>
      <p:sp>
        <p:nvSpPr>
          <p:cNvPr id="4" name="Tijdelijke aanduiding voor datum 3"/>
          <p:cNvSpPr>
            <a:spLocks noGrp="1"/>
          </p:cNvSpPr>
          <p:nvPr>
            <p:ph type="dt" sz="half" idx="10"/>
          </p:nvPr>
        </p:nvSpPr>
        <p:spPr/>
        <p:txBody>
          <a:bodyPr/>
          <a:lstStyle/>
          <a:p>
            <a:fld id="{6D1CBFFB-6544-0540-B599-C4D83B362DF7}" type="datetimeFigureOut">
              <a:rPr lang="nl-NL" smtClean="0"/>
              <a:pPr/>
              <a:t>16-10-2015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4904335-CBDE-1447-A4FF-7DA68BBE945E}" type="slidenum">
              <a:rPr lang="nl-NL" smtClean="0"/>
              <a:pPr/>
              <a:t>‹nr.›</a:t>
            </a:fld>
            <a:endParaRPr lang="nl-NL"/>
          </a:p>
        </p:txBody>
      </p:sp>
    </p:spTree>
    <p:extLst>
      <p:ext uri="{BB962C8B-B14F-4D97-AF65-F5344CB8AC3E}">
        <p14:creationId xmlns:p14="http://schemas.microsoft.com/office/powerpoint/2010/main" xmlns="" val="2413735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6D1CBFFB-6544-0540-B599-C4D83B362DF7}" type="datetimeFigureOut">
              <a:rPr lang="nl-NL" smtClean="0"/>
              <a:pPr/>
              <a:t>16-10-2015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4904335-CBDE-1447-A4FF-7DA68BBE945E}" type="slidenum">
              <a:rPr lang="nl-NL" smtClean="0"/>
              <a:pPr/>
              <a:t>‹nr.›</a:t>
            </a:fld>
            <a:endParaRPr lang="nl-NL"/>
          </a:p>
        </p:txBody>
      </p:sp>
    </p:spTree>
    <p:extLst>
      <p:ext uri="{BB962C8B-B14F-4D97-AF65-F5344CB8AC3E}">
        <p14:creationId xmlns:p14="http://schemas.microsoft.com/office/powerpoint/2010/main" xmlns="" val="2652124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6D1CBFFB-6544-0540-B599-C4D83B362DF7}" type="datetimeFigureOut">
              <a:rPr lang="nl-NL" smtClean="0"/>
              <a:pPr/>
              <a:t>16-10-2015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4904335-CBDE-1447-A4FF-7DA68BBE945E}" type="slidenum">
              <a:rPr lang="nl-NL" smtClean="0"/>
              <a:pPr/>
              <a:t>‹nr.›</a:t>
            </a:fld>
            <a:endParaRPr lang="nl-NL"/>
          </a:p>
        </p:txBody>
      </p:sp>
    </p:spTree>
    <p:extLst>
      <p:ext uri="{BB962C8B-B14F-4D97-AF65-F5344CB8AC3E}">
        <p14:creationId xmlns:p14="http://schemas.microsoft.com/office/powerpoint/2010/main" xmlns="" val="3747760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6D1CBFFB-6544-0540-B599-C4D83B362DF7}" type="datetimeFigureOut">
              <a:rPr lang="nl-NL" smtClean="0"/>
              <a:pPr/>
              <a:t>16-10-2015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4904335-CBDE-1447-A4FF-7DA68BBE945E}" type="slidenum">
              <a:rPr lang="nl-NL" smtClean="0"/>
              <a:pPr/>
              <a:t>‹nr.›</a:t>
            </a:fld>
            <a:endParaRPr lang="nl-NL"/>
          </a:p>
        </p:txBody>
      </p:sp>
    </p:spTree>
    <p:extLst>
      <p:ext uri="{BB962C8B-B14F-4D97-AF65-F5344CB8AC3E}">
        <p14:creationId xmlns:p14="http://schemas.microsoft.com/office/powerpoint/2010/main" xmlns="" val="4199508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tekststijl van het model te bewerken</a:t>
            </a:r>
          </a:p>
        </p:txBody>
      </p:sp>
      <p:sp>
        <p:nvSpPr>
          <p:cNvPr id="4" name="Tijdelijke aanduiding voor datum 3"/>
          <p:cNvSpPr>
            <a:spLocks noGrp="1"/>
          </p:cNvSpPr>
          <p:nvPr>
            <p:ph type="dt" sz="half" idx="10"/>
          </p:nvPr>
        </p:nvSpPr>
        <p:spPr/>
        <p:txBody>
          <a:bodyPr/>
          <a:lstStyle/>
          <a:p>
            <a:fld id="{6D1CBFFB-6544-0540-B599-C4D83B362DF7}" type="datetimeFigureOut">
              <a:rPr lang="nl-NL" smtClean="0"/>
              <a:pPr/>
              <a:t>16-10-2015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4904335-CBDE-1447-A4FF-7DA68BBE945E}" type="slidenum">
              <a:rPr lang="nl-NL" smtClean="0"/>
              <a:pPr/>
              <a:t>‹nr.›</a:t>
            </a:fld>
            <a:endParaRPr lang="nl-NL"/>
          </a:p>
        </p:txBody>
      </p:sp>
    </p:spTree>
    <p:extLst>
      <p:ext uri="{BB962C8B-B14F-4D97-AF65-F5344CB8AC3E}">
        <p14:creationId xmlns:p14="http://schemas.microsoft.com/office/powerpoint/2010/main" xmlns="" val="2322397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6D1CBFFB-6544-0540-B599-C4D83B362DF7}" type="datetimeFigureOut">
              <a:rPr lang="nl-NL" smtClean="0"/>
              <a:pPr/>
              <a:t>16-10-2015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4904335-CBDE-1447-A4FF-7DA68BBE945E}" type="slidenum">
              <a:rPr lang="nl-NL" smtClean="0"/>
              <a:pPr/>
              <a:t>‹nr.›</a:t>
            </a:fld>
            <a:endParaRPr lang="nl-NL"/>
          </a:p>
        </p:txBody>
      </p:sp>
    </p:spTree>
    <p:extLst>
      <p:ext uri="{BB962C8B-B14F-4D97-AF65-F5344CB8AC3E}">
        <p14:creationId xmlns:p14="http://schemas.microsoft.com/office/powerpoint/2010/main" xmlns="" val="415198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6D1CBFFB-6544-0540-B599-C4D83B362DF7}" type="datetimeFigureOut">
              <a:rPr lang="nl-NL" smtClean="0"/>
              <a:pPr/>
              <a:t>16-10-2015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54904335-CBDE-1447-A4FF-7DA68BBE945E}" type="slidenum">
              <a:rPr lang="nl-NL" smtClean="0"/>
              <a:pPr/>
              <a:t>‹nr.›</a:t>
            </a:fld>
            <a:endParaRPr lang="nl-NL"/>
          </a:p>
        </p:txBody>
      </p:sp>
    </p:spTree>
    <p:extLst>
      <p:ext uri="{BB962C8B-B14F-4D97-AF65-F5344CB8AC3E}">
        <p14:creationId xmlns:p14="http://schemas.microsoft.com/office/powerpoint/2010/main" xmlns="" val="2691781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datum 2"/>
          <p:cNvSpPr>
            <a:spLocks noGrp="1"/>
          </p:cNvSpPr>
          <p:nvPr>
            <p:ph type="dt" sz="half" idx="10"/>
          </p:nvPr>
        </p:nvSpPr>
        <p:spPr/>
        <p:txBody>
          <a:bodyPr/>
          <a:lstStyle/>
          <a:p>
            <a:fld id="{6D1CBFFB-6544-0540-B599-C4D83B362DF7}" type="datetimeFigureOut">
              <a:rPr lang="nl-NL" smtClean="0"/>
              <a:pPr/>
              <a:t>16-10-2015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54904335-CBDE-1447-A4FF-7DA68BBE945E}" type="slidenum">
              <a:rPr lang="nl-NL" smtClean="0"/>
              <a:pPr/>
              <a:t>‹nr.›</a:t>
            </a:fld>
            <a:endParaRPr lang="nl-NL"/>
          </a:p>
        </p:txBody>
      </p:sp>
    </p:spTree>
    <p:extLst>
      <p:ext uri="{BB962C8B-B14F-4D97-AF65-F5344CB8AC3E}">
        <p14:creationId xmlns:p14="http://schemas.microsoft.com/office/powerpoint/2010/main" xmlns="" val="4146841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D1CBFFB-6544-0540-B599-C4D83B362DF7}" type="datetimeFigureOut">
              <a:rPr lang="nl-NL" smtClean="0"/>
              <a:pPr/>
              <a:t>16-10-2015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54904335-CBDE-1447-A4FF-7DA68BBE945E}" type="slidenum">
              <a:rPr lang="nl-NL" smtClean="0"/>
              <a:pPr/>
              <a:t>‹nr.›</a:t>
            </a:fld>
            <a:endParaRPr lang="nl-NL"/>
          </a:p>
        </p:txBody>
      </p:sp>
    </p:spTree>
    <p:extLst>
      <p:ext uri="{BB962C8B-B14F-4D97-AF65-F5344CB8AC3E}">
        <p14:creationId xmlns:p14="http://schemas.microsoft.com/office/powerpoint/2010/main" xmlns="" val="1744143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6D1CBFFB-6544-0540-B599-C4D83B362DF7}" type="datetimeFigureOut">
              <a:rPr lang="nl-NL" smtClean="0"/>
              <a:pPr/>
              <a:t>16-10-2015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4904335-CBDE-1447-A4FF-7DA68BBE945E}" type="slidenum">
              <a:rPr lang="nl-NL" smtClean="0"/>
              <a:pPr/>
              <a:t>‹nr.›</a:t>
            </a:fld>
            <a:endParaRPr lang="nl-NL"/>
          </a:p>
        </p:txBody>
      </p:sp>
    </p:spTree>
    <p:extLst>
      <p:ext uri="{BB962C8B-B14F-4D97-AF65-F5344CB8AC3E}">
        <p14:creationId xmlns:p14="http://schemas.microsoft.com/office/powerpoint/2010/main" xmlns="" val="844147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6D1CBFFB-6544-0540-B599-C4D83B362DF7}" type="datetimeFigureOut">
              <a:rPr lang="nl-NL" smtClean="0"/>
              <a:pPr/>
              <a:t>16-10-2015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4904335-CBDE-1447-A4FF-7DA68BBE945E}" type="slidenum">
              <a:rPr lang="nl-NL" smtClean="0"/>
              <a:pPr/>
              <a:t>‹nr.›</a:t>
            </a:fld>
            <a:endParaRPr lang="nl-NL"/>
          </a:p>
        </p:txBody>
      </p:sp>
    </p:spTree>
    <p:extLst>
      <p:ext uri="{BB962C8B-B14F-4D97-AF65-F5344CB8AC3E}">
        <p14:creationId xmlns:p14="http://schemas.microsoft.com/office/powerpoint/2010/main" xmlns="" val="3078078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1CBFFB-6544-0540-B599-C4D83B362DF7}" type="datetimeFigureOut">
              <a:rPr lang="nl-NL" smtClean="0"/>
              <a:pPr/>
              <a:t>16-10-2015</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904335-CBDE-1447-A4FF-7DA68BBE945E}" type="slidenum">
              <a:rPr lang="nl-NL" smtClean="0"/>
              <a:pPr/>
              <a:t>‹nr.›</a:t>
            </a:fld>
            <a:endParaRPr lang="nl-NL"/>
          </a:p>
        </p:txBody>
      </p:sp>
    </p:spTree>
    <p:extLst>
      <p:ext uri="{BB962C8B-B14F-4D97-AF65-F5344CB8AC3E}">
        <p14:creationId xmlns:p14="http://schemas.microsoft.com/office/powerpoint/2010/main" xmlns="" val="3312031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car-uwo.nl/vraag-en-antwoord" TargetMode="External"/><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rob-rfv.nl/documenten/democratische_legitimiteit_van_samenwerkingsverbanden.pdf" TargetMode="External"/><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info@denieuwegrens.nl" TargetMode="External"/><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medezeggenschap.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2154" y="-32150"/>
            <a:ext cx="9872702" cy="6976553"/>
          </a:xfrm>
          <a:prstGeom prst="rect">
            <a:avLst/>
          </a:prstGeom>
        </p:spPr>
      </p:pic>
    </p:spTree>
    <p:extLst>
      <p:ext uri="{BB962C8B-B14F-4D97-AF65-F5344CB8AC3E}">
        <p14:creationId xmlns:p14="http://schemas.microsoft.com/office/powerpoint/2010/main" xmlns="" val="9517672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31037" y="0"/>
            <a:ext cx="9775037" cy="6907537"/>
          </a:xfrm>
          <a:prstGeom prst="rect">
            <a:avLst/>
          </a:prstGeom>
        </p:spPr>
      </p:pic>
      <p:sp>
        <p:nvSpPr>
          <p:cNvPr id="5" name="Tekstvak 4"/>
          <p:cNvSpPr txBox="1"/>
          <p:nvPr/>
        </p:nvSpPr>
        <p:spPr>
          <a:xfrm>
            <a:off x="6444118" y="721887"/>
            <a:ext cx="5046118" cy="646331"/>
          </a:xfrm>
          <a:prstGeom prst="rect">
            <a:avLst/>
          </a:prstGeom>
          <a:noFill/>
        </p:spPr>
        <p:txBody>
          <a:bodyPr wrap="square" rtlCol="0">
            <a:spAutoFit/>
          </a:bodyPr>
          <a:lstStyle/>
          <a:p>
            <a:endParaRPr lang="nl-NL" dirty="0" smtClean="0"/>
          </a:p>
          <a:p>
            <a:endParaRPr lang="nl-NL" dirty="0"/>
          </a:p>
        </p:txBody>
      </p:sp>
      <p:sp>
        <p:nvSpPr>
          <p:cNvPr id="10" name="Tekstvak 9"/>
          <p:cNvSpPr txBox="1"/>
          <p:nvPr/>
        </p:nvSpPr>
        <p:spPr>
          <a:xfrm>
            <a:off x="2680569" y="429500"/>
            <a:ext cx="5891493" cy="615553"/>
          </a:xfrm>
          <a:prstGeom prst="rect">
            <a:avLst/>
          </a:prstGeom>
          <a:noFill/>
        </p:spPr>
        <p:txBody>
          <a:bodyPr wrap="square" rtlCol="0">
            <a:spAutoFit/>
          </a:bodyPr>
          <a:lstStyle/>
          <a:p>
            <a:pPr algn="ctr"/>
            <a:r>
              <a:rPr lang="nl-NL" sz="3400" b="1" dirty="0" smtClean="0">
                <a:solidFill>
                  <a:srgbClr val="951917"/>
                </a:solidFill>
                <a:latin typeface="Arial"/>
                <a:cs typeface="Arial"/>
              </a:rPr>
              <a:t>Waar zit ruimte?</a:t>
            </a:r>
            <a:endParaRPr lang="nl-NL" sz="3400" b="1" dirty="0">
              <a:solidFill>
                <a:srgbClr val="951917"/>
              </a:solidFill>
              <a:latin typeface="Arial"/>
              <a:cs typeface="Arial"/>
            </a:endParaRPr>
          </a:p>
        </p:txBody>
      </p:sp>
      <p:sp>
        <p:nvSpPr>
          <p:cNvPr id="11" name="Tekstvak 10"/>
          <p:cNvSpPr txBox="1"/>
          <p:nvPr/>
        </p:nvSpPr>
        <p:spPr>
          <a:xfrm>
            <a:off x="3156560" y="1624632"/>
            <a:ext cx="5314904" cy="2111347"/>
          </a:xfrm>
          <a:prstGeom prst="rect">
            <a:avLst/>
          </a:prstGeom>
          <a:noFill/>
        </p:spPr>
        <p:txBody>
          <a:bodyPr wrap="square" rtlCol="0">
            <a:spAutoFit/>
          </a:bodyPr>
          <a:lstStyle/>
          <a:p>
            <a:pPr>
              <a:lnSpc>
                <a:spcPct val="80000"/>
              </a:lnSpc>
            </a:pPr>
            <a:endParaRPr lang="nl-NL" sz="2400" dirty="0" smtClean="0"/>
          </a:p>
          <a:p>
            <a:pPr marL="285750" indent="-285750">
              <a:buFont typeface="Arial"/>
              <a:buChar char="•"/>
            </a:pPr>
            <a:endParaRPr lang="nl-NL" sz="2200" dirty="0">
              <a:latin typeface="Arial"/>
              <a:cs typeface="Arial"/>
            </a:endParaRPr>
          </a:p>
          <a:p>
            <a:pPr marL="285750" indent="-285750"/>
            <a:endParaRPr lang="nl-NL" dirty="0"/>
          </a:p>
          <a:p>
            <a:pPr marL="285750" indent="-285750">
              <a:buFont typeface="Arial"/>
              <a:buChar char="•"/>
            </a:pPr>
            <a:endParaRPr lang="nl-NL" dirty="0" smtClean="0"/>
          </a:p>
          <a:p>
            <a:pPr marL="285750" indent="-285750">
              <a:buFont typeface="Arial"/>
              <a:buChar char="•"/>
            </a:pPr>
            <a:endParaRPr lang="nl-NL" dirty="0"/>
          </a:p>
          <a:p>
            <a:pPr marL="285750" indent="-285750">
              <a:buFont typeface="Arial"/>
              <a:buChar char="•"/>
            </a:pPr>
            <a:endParaRPr lang="nl-NL" dirty="0" smtClean="0"/>
          </a:p>
          <a:p>
            <a:pPr marL="285750" indent="-285750">
              <a:buFont typeface="Arial"/>
              <a:buChar char="•"/>
            </a:pPr>
            <a:endParaRPr lang="nl-NL" dirty="0" smtClean="0"/>
          </a:p>
        </p:txBody>
      </p:sp>
      <p:sp>
        <p:nvSpPr>
          <p:cNvPr id="7" name="Rechthoek 6"/>
          <p:cNvSpPr/>
          <p:nvPr/>
        </p:nvSpPr>
        <p:spPr>
          <a:xfrm>
            <a:off x="2931090" y="2530257"/>
            <a:ext cx="5824602" cy="369332"/>
          </a:xfrm>
          <a:prstGeom prst="rect">
            <a:avLst/>
          </a:prstGeom>
        </p:spPr>
        <p:txBody>
          <a:bodyPr wrap="square">
            <a:spAutoFit/>
          </a:bodyPr>
          <a:lstStyle/>
          <a:p>
            <a:pPr>
              <a:lnSpc>
                <a:spcPct val="90000"/>
              </a:lnSpc>
            </a:pPr>
            <a:r>
              <a:rPr lang="nl-NL" sz="2000" dirty="0" smtClean="0"/>
              <a:t>.</a:t>
            </a:r>
            <a:endParaRPr lang="nl-NL" sz="2000" dirty="0" smtClean="0"/>
          </a:p>
        </p:txBody>
      </p:sp>
      <p:sp>
        <p:nvSpPr>
          <p:cNvPr id="8" name="Rechthoek 7"/>
          <p:cNvSpPr/>
          <p:nvPr/>
        </p:nvSpPr>
        <p:spPr>
          <a:xfrm>
            <a:off x="3156560" y="1720839"/>
            <a:ext cx="5314904" cy="344710"/>
          </a:xfrm>
          <a:prstGeom prst="rect">
            <a:avLst/>
          </a:prstGeom>
        </p:spPr>
        <p:txBody>
          <a:bodyPr wrap="square">
            <a:spAutoFit/>
          </a:bodyPr>
          <a:lstStyle/>
          <a:p>
            <a:pPr>
              <a:lnSpc>
                <a:spcPct val="80000"/>
              </a:lnSpc>
            </a:pPr>
            <a:endParaRPr lang="nl-NL" sz="2000" dirty="0" smtClean="0"/>
          </a:p>
        </p:txBody>
      </p:sp>
      <p:sp>
        <p:nvSpPr>
          <p:cNvPr id="12" name="Rechthoek 11"/>
          <p:cNvSpPr/>
          <p:nvPr/>
        </p:nvSpPr>
        <p:spPr>
          <a:xfrm>
            <a:off x="2286000" y="1610040"/>
            <a:ext cx="6185464" cy="344710"/>
          </a:xfrm>
          <a:prstGeom prst="rect">
            <a:avLst/>
          </a:prstGeom>
        </p:spPr>
        <p:txBody>
          <a:bodyPr wrap="square">
            <a:spAutoFit/>
          </a:bodyPr>
          <a:lstStyle/>
          <a:p>
            <a:pPr>
              <a:lnSpc>
                <a:spcPct val="80000"/>
              </a:lnSpc>
            </a:pPr>
            <a:endParaRPr lang="nl-NL" sz="2000" dirty="0" smtClean="0"/>
          </a:p>
        </p:txBody>
      </p:sp>
      <p:sp>
        <p:nvSpPr>
          <p:cNvPr id="9" name="Rechthoek 8"/>
          <p:cNvSpPr/>
          <p:nvPr/>
        </p:nvSpPr>
        <p:spPr>
          <a:xfrm>
            <a:off x="2286000" y="2065550"/>
            <a:ext cx="6469692" cy="3046988"/>
          </a:xfrm>
          <a:prstGeom prst="rect">
            <a:avLst/>
          </a:prstGeom>
        </p:spPr>
        <p:txBody>
          <a:bodyPr wrap="square">
            <a:spAutoFit/>
          </a:bodyPr>
          <a:lstStyle/>
          <a:p>
            <a:r>
              <a:rPr lang="nl-NL" sz="3200" dirty="0" smtClean="0"/>
              <a:t>Het Georganiseerd </a:t>
            </a:r>
            <a:r>
              <a:rPr lang="nl-NL" sz="3200" dirty="0" smtClean="0"/>
              <a:t>Overleg (GO)</a:t>
            </a:r>
          </a:p>
          <a:p>
            <a:endParaRPr lang="nl-NL" sz="3200" dirty="0" smtClean="0"/>
          </a:p>
          <a:p>
            <a:r>
              <a:rPr lang="nl-NL" sz="3200" dirty="0" smtClean="0"/>
              <a:t>De Gemeenteraad</a:t>
            </a:r>
          </a:p>
          <a:p>
            <a:endParaRPr lang="nl-NL" sz="3200" dirty="0" smtClean="0"/>
          </a:p>
          <a:p>
            <a:r>
              <a:rPr lang="nl-NL" sz="3200" dirty="0" smtClean="0"/>
              <a:t>Nieuwe ideeën over de democratische legitimiteit?</a:t>
            </a:r>
            <a:endParaRPr lang="nl-NL" sz="3200" dirty="0" smtClean="0"/>
          </a:p>
        </p:txBody>
      </p:sp>
    </p:spTree>
    <p:extLst>
      <p:ext uri="{BB962C8B-B14F-4D97-AF65-F5344CB8AC3E}">
        <p14:creationId xmlns:p14="http://schemas.microsoft.com/office/powerpoint/2010/main" xmlns="" val="23741595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31037" y="0"/>
            <a:ext cx="9775037" cy="6907537"/>
          </a:xfrm>
          <a:prstGeom prst="rect">
            <a:avLst/>
          </a:prstGeom>
        </p:spPr>
      </p:pic>
      <p:sp>
        <p:nvSpPr>
          <p:cNvPr id="5" name="Tekstvak 4"/>
          <p:cNvSpPr txBox="1"/>
          <p:nvPr/>
        </p:nvSpPr>
        <p:spPr>
          <a:xfrm>
            <a:off x="6444118" y="721887"/>
            <a:ext cx="5046118" cy="646331"/>
          </a:xfrm>
          <a:prstGeom prst="rect">
            <a:avLst/>
          </a:prstGeom>
          <a:noFill/>
        </p:spPr>
        <p:txBody>
          <a:bodyPr wrap="square" rtlCol="0">
            <a:spAutoFit/>
          </a:bodyPr>
          <a:lstStyle/>
          <a:p>
            <a:endParaRPr lang="nl-NL" dirty="0" smtClean="0"/>
          </a:p>
          <a:p>
            <a:endParaRPr lang="nl-NL" dirty="0"/>
          </a:p>
        </p:txBody>
      </p:sp>
      <p:sp>
        <p:nvSpPr>
          <p:cNvPr id="10" name="Tekstvak 9"/>
          <p:cNvSpPr txBox="1"/>
          <p:nvPr/>
        </p:nvSpPr>
        <p:spPr>
          <a:xfrm>
            <a:off x="2680569" y="429500"/>
            <a:ext cx="5891493" cy="615553"/>
          </a:xfrm>
          <a:prstGeom prst="rect">
            <a:avLst/>
          </a:prstGeom>
          <a:noFill/>
        </p:spPr>
        <p:txBody>
          <a:bodyPr wrap="square" rtlCol="0">
            <a:spAutoFit/>
          </a:bodyPr>
          <a:lstStyle/>
          <a:p>
            <a:pPr algn="ctr"/>
            <a:r>
              <a:rPr lang="nl-NL" sz="3400" b="1" dirty="0" smtClean="0">
                <a:solidFill>
                  <a:srgbClr val="951917"/>
                </a:solidFill>
                <a:latin typeface="Arial"/>
                <a:cs typeface="Arial"/>
              </a:rPr>
              <a:t>Positie en rol GO (1)</a:t>
            </a:r>
            <a:endParaRPr lang="nl-NL" sz="3400" b="1" dirty="0">
              <a:solidFill>
                <a:srgbClr val="951917"/>
              </a:solidFill>
              <a:latin typeface="Arial"/>
              <a:cs typeface="Arial"/>
            </a:endParaRPr>
          </a:p>
        </p:txBody>
      </p:sp>
      <p:sp>
        <p:nvSpPr>
          <p:cNvPr id="11" name="Tekstvak 10"/>
          <p:cNvSpPr txBox="1"/>
          <p:nvPr/>
        </p:nvSpPr>
        <p:spPr>
          <a:xfrm>
            <a:off x="3156560" y="1624632"/>
            <a:ext cx="5314904" cy="2111347"/>
          </a:xfrm>
          <a:prstGeom prst="rect">
            <a:avLst/>
          </a:prstGeom>
          <a:noFill/>
        </p:spPr>
        <p:txBody>
          <a:bodyPr wrap="square" rtlCol="0">
            <a:spAutoFit/>
          </a:bodyPr>
          <a:lstStyle/>
          <a:p>
            <a:pPr>
              <a:lnSpc>
                <a:spcPct val="80000"/>
              </a:lnSpc>
            </a:pPr>
            <a:endParaRPr lang="nl-NL" sz="2400" dirty="0" smtClean="0"/>
          </a:p>
          <a:p>
            <a:pPr marL="285750" indent="-285750">
              <a:buFont typeface="Arial"/>
              <a:buChar char="•"/>
            </a:pPr>
            <a:endParaRPr lang="nl-NL" sz="2200" dirty="0">
              <a:latin typeface="Arial"/>
              <a:cs typeface="Arial"/>
            </a:endParaRPr>
          </a:p>
          <a:p>
            <a:pPr marL="285750" indent="-285750"/>
            <a:endParaRPr lang="nl-NL" dirty="0"/>
          </a:p>
          <a:p>
            <a:pPr marL="285750" indent="-285750">
              <a:buFont typeface="Arial"/>
              <a:buChar char="•"/>
            </a:pPr>
            <a:endParaRPr lang="nl-NL" dirty="0" smtClean="0"/>
          </a:p>
          <a:p>
            <a:pPr marL="285750" indent="-285750">
              <a:buFont typeface="Arial"/>
              <a:buChar char="•"/>
            </a:pPr>
            <a:endParaRPr lang="nl-NL" dirty="0"/>
          </a:p>
          <a:p>
            <a:pPr marL="285750" indent="-285750">
              <a:buFont typeface="Arial"/>
              <a:buChar char="•"/>
            </a:pPr>
            <a:endParaRPr lang="nl-NL" dirty="0" smtClean="0"/>
          </a:p>
          <a:p>
            <a:pPr marL="285750" indent="-285750">
              <a:buFont typeface="Arial"/>
              <a:buChar char="•"/>
            </a:pPr>
            <a:endParaRPr lang="nl-NL" dirty="0" smtClean="0"/>
          </a:p>
        </p:txBody>
      </p:sp>
      <p:sp>
        <p:nvSpPr>
          <p:cNvPr id="7" name="Rechthoek 6"/>
          <p:cNvSpPr/>
          <p:nvPr/>
        </p:nvSpPr>
        <p:spPr>
          <a:xfrm>
            <a:off x="2931090" y="2530257"/>
            <a:ext cx="5824602" cy="369332"/>
          </a:xfrm>
          <a:prstGeom prst="rect">
            <a:avLst/>
          </a:prstGeom>
        </p:spPr>
        <p:txBody>
          <a:bodyPr wrap="square">
            <a:spAutoFit/>
          </a:bodyPr>
          <a:lstStyle/>
          <a:p>
            <a:pPr>
              <a:lnSpc>
                <a:spcPct val="90000"/>
              </a:lnSpc>
            </a:pPr>
            <a:r>
              <a:rPr lang="nl-NL" sz="2000" dirty="0" smtClean="0"/>
              <a:t>.</a:t>
            </a:r>
            <a:endParaRPr lang="nl-NL" sz="2000" dirty="0" smtClean="0"/>
          </a:p>
        </p:txBody>
      </p:sp>
      <p:sp>
        <p:nvSpPr>
          <p:cNvPr id="8" name="Rechthoek 7"/>
          <p:cNvSpPr/>
          <p:nvPr/>
        </p:nvSpPr>
        <p:spPr>
          <a:xfrm>
            <a:off x="3156560" y="1720839"/>
            <a:ext cx="5314904" cy="344710"/>
          </a:xfrm>
          <a:prstGeom prst="rect">
            <a:avLst/>
          </a:prstGeom>
        </p:spPr>
        <p:txBody>
          <a:bodyPr wrap="square">
            <a:spAutoFit/>
          </a:bodyPr>
          <a:lstStyle/>
          <a:p>
            <a:pPr>
              <a:lnSpc>
                <a:spcPct val="80000"/>
              </a:lnSpc>
            </a:pPr>
            <a:endParaRPr lang="nl-NL" sz="2000" dirty="0" smtClean="0"/>
          </a:p>
        </p:txBody>
      </p:sp>
      <p:sp>
        <p:nvSpPr>
          <p:cNvPr id="12" name="Rechthoek 11"/>
          <p:cNvSpPr/>
          <p:nvPr/>
        </p:nvSpPr>
        <p:spPr>
          <a:xfrm>
            <a:off x="2286000" y="1610040"/>
            <a:ext cx="6185464" cy="344710"/>
          </a:xfrm>
          <a:prstGeom prst="rect">
            <a:avLst/>
          </a:prstGeom>
        </p:spPr>
        <p:txBody>
          <a:bodyPr wrap="square">
            <a:spAutoFit/>
          </a:bodyPr>
          <a:lstStyle/>
          <a:p>
            <a:pPr>
              <a:lnSpc>
                <a:spcPct val="80000"/>
              </a:lnSpc>
            </a:pPr>
            <a:endParaRPr lang="nl-NL" sz="2000" dirty="0" smtClean="0"/>
          </a:p>
        </p:txBody>
      </p:sp>
      <p:sp>
        <p:nvSpPr>
          <p:cNvPr id="9" name="Rechthoek 8"/>
          <p:cNvSpPr/>
          <p:nvPr/>
        </p:nvSpPr>
        <p:spPr>
          <a:xfrm>
            <a:off x="2286000" y="2065550"/>
            <a:ext cx="6469692" cy="584775"/>
          </a:xfrm>
          <a:prstGeom prst="rect">
            <a:avLst/>
          </a:prstGeom>
        </p:spPr>
        <p:txBody>
          <a:bodyPr wrap="square">
            <a:spAutoFit/>
          </a:bodyPr>
          <a:lstStyle/>
          <a:p>
            <a:endParaRPr lang="nl-NL" sz="3200" dirty="0" smtClean="0"/>
          </a:p>
        </p:txBody>
      </p:sp>
      <p:sp>
        <p:nvSpPr>
          <p:cNvPr id="13" name="Rechthoek 12"/>
          <p:cNvSpPr/>
          <p:nvPr/>
        </p:nvSpPr>
        <p:spPr>
          <a:xfrm>
            <a:off x="2286000" y="1045053"/>
            <a:ext cx="6469692" cy="5016758"/>
          </a:xfrm>
          <a:prstGeom prst="rect">
            <a:avLst/>
          </a:prstGeom>
        </p:spPr>
        <p:txBody>
          <a:bodyPr wrap="square">
            <a:spAutoFit/>
          </a:bodyPr>
          <a:lstStyle/>
          <a:p>
            <a:r>
              <a:rPr lang="nl-NL" sz="1600" b="1" dirty="0" smtClean="0"/>
              <a:t>Overleg sociaal statuut bij gemeentelijke herindeling </a:t>
            </a:r>
            <a:endParaRPr lang="nl-NL" sz="1600" b="1" dirty="0" smtClean="0"/>
          </a:p>
          <a:p>
            <a:r>
              <a:rPr lang="nl-NL" sz="1600" b="1" i="1" dirty="0" smtClean="0"/>
              <a:t>(</a:t>
            </a:r>
            <a:r>
              <a:rPr lang="nl-NL" sz="1600" b="1" i="1" dirty="0" smtClean="0"/>
              <a:t>en gemeentelijke samenwerking)</a:t>
            </a:r>
          </a:p>
          <a:p>
            <a:endParaRPr lang="nl-NL" sz="1600" dirty="0" smtClean="0"/>
          </a:p>
          <a:p>
            <a:r>
              <a:rPr lang="nl-NL" sz="1600" dirty="0" smtClean="0"/>
              <a:t>De bevoegdheid tot het vaststellen van een </a:t>
            </a:r>
            <a:r>
              <a:rPr lang="nl-NL" sz="1600" b="1" i="1" dirty="0" smtClean="0"/>
              <a:t>sociaal statuut </a:t>
            </a:r>
            <a:r>
              <a:rPr lang="nl-NL" sz="1600" dirty="0" smtClean="0"/>
              <a:t>ligt bij het college van elke deelnemende gemeente en voor wat betreft de griffie van die gemeente de gemeenteraad. </a:t>
            </a:r>
          </a:p>
          <a:p>
            <a:pPr>
              <a:buNone/>
            </a:pPr>
            <a:r>
              <a:rPr lang="nl-NL" sz="1600" dirty="0" smtClean="0"/>
              <a:t>	Het </a:t>
            </a:r>
            <a:r>
              <a:rPr lang="nl-NL" sz="1600" b="1" i="1" dirty="0" smtClean="0"/>
              <a:t>overleg</a:t>
            </a:r>
            <a:r>
              <a:rPr lang="nl-NL" sz="1600" i="1" dirty="0" smtClean="0"/>
              <a:t> met de </a:t>
            </a:r>
            <a:r>
              <a:rPr lang="nl-NL" sz="1600" b="1" i="1" dirty="0" smtClean="0"/>
              <a:t>vakorganisaties</a:t>
            </a:r>
            <a:r>
              <a:rPr lang="nl-NL" sz="1600" i="1" dirty="0" smtClean="0"/>
              <a:t> </a:t>
            </a:r>
            <a:r>
              <a:rPr lang="nl-NL" sz="1600" dirty="0" smtClean="0"/>
              <a:t>zou dus per gemeente moeten plaatsvinden. In de praktijk is het efficiënter als de colleges van de her in te delen gemeenten gezamenlijk onderhandelen met de vakorganisaties in het </a:t>
            </a:r>
            <a:r>
              <a:rPr lang="nl-NL" sz="1600" b="1" i="1" dirty="0" smtClean="0"/>
              <a:t>Bijzonder Georganiseerd Overleg</a:t>
            </a:r>
            <a:r>
              <a:rPr lang="nl-NL" sz="1600" dirty="0" smtClean="0"/>
              <a:t>. Dit is ook aan te bevelen voor gemeenten die een samenwerkingsverband aangaan.</a:t>
            </a:r>
            <a:br>
              <a:rPr lang="nl-NL" sz="1600" dirty="0" smtClean="0"/>
            </a:br>
            <a:r>
              <a:rPr lang="nl-NL" sz="1600" dirty="0" smtClean="0"/>
              <a:t/>
            </a:r>
            <a:br>
              <a:rPr lang="nl-NL" sz="1600" dirty="0" smtClean="0"/>
            </a:br>
            <a:r>
              <a:rPr lang="nl-NL" sz="1600" i="1" dirty="0" smtClean="0"/>
              <a:t>De </a:t>
            </a:r>
            <a:r>
              <a:rPr lang="nl-NL" sz="1600" b="1" i="1" dirty="0" smtClean="0"/>
              <a:t>overgang van het personeel </a:t>
            </a:r>
            <a:r>
              <a:rPr lang="nl-NL" sz="1600" i="1" dirty="0" smtClean="0"/>
              <a:t>van de oude naar de nieuwe organisatie</a:t>
            </a:r>
            <a:r>
              <a:rPr lang="nl-NL" sz="1600" dirty="0" smtClean="0"/>
              <a:t> moet hier onderwerp van gesprek zijn. Dit resulteert meestal in een sociaal plan waarin de </a:t>
            </a:r>
            <a:r>
              <a:rPr lang="nl-NL" sz="1600" b="1" i="1" dirty="0" smtClean="0"/>
              <a:t>rechtspositionele</a:t>
            </a:r>
            <a:r>
              <a:rPr lang="nl-NL" sz="1600" i="1" dirty="0" smtClean="0"/>
              <a:t> overgang </a:t>
            </a:r>
            <a:r>
              <a:rPr lang="nl-NL" sz="1600" dirty="0" smtClean="0"/>
              <a:t>wordt geregeld, de </a:t>
            </a:r>
            <a:r>
              <a:rPr lang="nl-NL" sz="1600" b="1" i="1" dirty="0" smtClean="0"/>
              <a:t>overplaatsingsprocedure</a:t>
            </a:r>
            <a:r>
              <a:rPr lang="nl-NL" sz="1600" i="1" dirty="0" smtClean="0"/>
              <a:t> </a:t>
            </a:r>
            <a:r>
              <a:rPr lang="nl-NL" sz="1600" dirty="0" smtClean="0"/>
              <a:t>en de </a:t>
            </a:r>
            <a:r>
              <a:rPr lang="nl-NL" sz="1600" i="1" dirty="0" smtClean="0"/>
              <a:t>overgang naar een andere rechtspositieregeling, ook al is dat weer de CAR-UWO</a:t>
            </a:r>
            <a:r>
              <a:rPr lang="nl-NL" sz="1600" dirty="0" smtClean="0"/>
              <a:t>. Het resultaat moet tenslotte door de afzonderlijke colleges en gemeenteraden worden vastgesteld. Het bestuur van de nieuwe organisatie is eveneens gebonden aan de gemaakte afspraken en de uitvoering ervan.</a:t>
            </a:r>
            <a:endParaRPr lang="nl-NL" sz="1600" dirty="0"/>
          </a:p>
        </p:txBody>
      </p:sp>
    </p:spTree>
    <p:extLst>
      <p:ext uri="{BB962C8B-B14F-4D97-AF65-F5344CB8AC3E}">
        <p14:creationId xmlns:p14="http://schemas.microsoft.com/office/powerpoint/2010/main" xmlns="" val="23741595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31037" y="0"/>
            <a:ext cx="9775037" cy="6907537"/>
          </a:xfrm>
          <a:prstGeom prst="rect">
            <a:avLst/>
          </a:prstGeom>
        </p:spPr>
      </p:pic>
      <p:sp>
        <p:nvSpPr>
          <p:cNvPr id="5" name="Tekstvak 4"/>
          <p:cNvSpPr txBox="1"/>
          <p:nvPr/>
        </p:nvSpPr>
        <p:spPr>
          <a:xfrm>
            <a:off x="6444118" y="721887"/>
            <a:ext cx="5046118" cy="646331"/>
          </a:xfrm>
          <a:prstGeom prst="rect">
            <a:avLst/>
          </a:prstGeom>
          <a:noFill/>
        </p:spPr>
        <p:txBody>
          <a:bodyPr wrap="square" rtlCol="0">
            <a:spAutoFit/>
          </a:bodyPr>
          <a:lstStyle/>
          <a:p>
            <a:endParaRPr lang="nl-NL" dirty="0" smtClean="0"/>
          </a:p>
          <a:p>
            <a:endParaRPr lang="nl-NL" dirty="0"/>
          </a:p>
        </p:txBody>
      </p:sp>
      <p:sp>
        <p:nvSpPr>
          <p:cNvPr id="10" name="Tekstvak 9"/>
          <p:cNvSpPr txBox="1"/>
          <p:nvPr/>
        </p:nvSpPr>
        <p:spPr>
          <a:xfrm>
            <a:off x="2680569" y="429500"/>
            <a:ext cx="5891493" cy="615553"/>
          </a:xfrm>
          <a:prstGeom prst="rect">
            <a:avLst/>
          </a:prstGeom>
          <a:noFill/>
        </p:spPr>
        <p:txBody>
          <a:bodyPr wrap="square" rtlCol="0">
            <a:spAutoFit/>
          </a:bodyPr>
          <a:lstStyle/>
          <a:p>
            <a:pPr algn="ctr"/>
            <a:r>
              <a:rPr lang="nl-NL" sz="3400" b="1" dirty="0" smtClean="0">
                <a:solidFill>
                  <a:srgbClr val="951917"/>
                </a:solidFill>
                <a:latin typeface="Arial"/>
                <a:cs typeface="Arial"/>
              </a:rPr>
              <a:t>Positie en rol GO (2)</a:t>
            </a:r>
            <a:endParaRPr lang="nl-NL" sz="3400" b="1" dirty="0">
              <a:solidFill>
                <a:srgbClr val="951917"/>
              </a:solidFill>
              <a:latin typeface="Arial"/>
              <a:cs typeface="Arial"/>
            </a:endParaRPr>
          </a:p>
        </p:txBody>
      </p:sp>
      <p:sp>
        <p:nvSpPr>
          <p:cNvPr id="11" name="Tekstvak 10"/>
          <p:cNvSpPr txBox="1"/>
          <p:nvPr/>
        </p:nvSpPr>
        <p:spPr>
          <a:xfrm>
            <a:off x="3156560" y="1624632"/>
            <a:ext cx="5314904" cy="2111347"/>
          </a:xfrm>
          <a:prstGeom prst="rect">
            <a:avLst/>
          </a:prstGeom>
          <a:noFill/>
        </p:spPr>
        <p:txBody>
          <a:bodyPr wrap="square" rtlCol="0">
            <a:spAutoFit/>
          </a:bodyPr>
          <a:lstStyle/>
          <a:p>
            <a:pPr>
              <a:lnSpc>
                <a:spcPct val="80000"/>
              </a:lnSpc>
            </a:pPr>
            <a:endParaRPr lang="nl-NL" sz="2400" dirty="0" smtClean="0"/>
          </a:p>
          <a:p>
            <a:pPr marL="285750" indent="-285750">
              <a:buFont typeface="Arial"/>
              <a:buChar char="•"/>
            </a:pPr>
            <a:endParaRPr lang="nl-NL" sz="2200" dirty="0">
              <a:latin typeface="Arial"/>
              <a:cs typeface="Arial"/>
            </a:endParaRPr>
          </a:p>
          <a:p>
            <a:pPr marL="285750" indent="-285750"/>
            <a:endParaRPr lang="nl-NL" dirty="0"/>
          </a:p>
          <a:p>
            <a:pPr marL="285750" indent="-285750">
              <a:buFont typeface="Arial"/>
              <a:buChar char="•"/>
            </a:pPr>
            <a:endParaRPr lang="nl-NL" dirty="0" smtClean="0"/>
          </a:p>
          <a:p>
            <a:pPr marL="285750" indent="-285750">
              <a:buFont typeface="Arial"/>
              <a:buChar char="•"/>
            </a:pPr>
            <a:endParaRPr lang="nl-NL" dirty="0"/>
          </a:p>
          <a:p>
            <a:pPr marL="285750" indent="-285750">
              <a:buFont typeface="Arial"/>
              <a:buChar char="•"/>
            </a:pPr>
            <a:endParaRPr lang="nl-NL" dirty="0" smtClean="0"/>
          </a:p>
          <a:p>
            <a:pPr marL="285750" indent="-285750">
              <a:buFont typeface="Arial"/>
              <a:buChar char="•"/>
            </a:pPr>
            <a:endParaRPr lang="nl-NL" dirty="0" smtClean="0"/>
          </a:p>
        </p:txBody>
      </p:sp>
      <p:sp>
        <p:nvSpPr>
          <p:cNvPr id="7" name="Rechthoek 6"/>
          <p:cNvSpPr/>
          <p:nvPr/>
        </p:nvSpPr>
        <p:spPr>
          <a:xfrm>
            <a:off x="2931090" y="2530257"/>
            <a:ext cx="5824602" cy="369332"/>
          </a:xfrm>
          <a:prstGeom prst="rect">
            <a:avLst/>
          </a:prstGeom>
        </p:spPr>
        <p:txBody>
          <a:bodyPr wrap="square">
            <a:spAutoFit/>
          </a:bodyPr>
          <a:lstStyle/>
          <a:p>
            <a:pPr>
              <a:lnSpc>
                <a:spcPct val="90000"/>
              </a:lnSpc>
            </a:pPr>
            <a:r>
              <a:rPr lang="nl-NL" sz="2000" dirty="0" smtClean="0"/>
              <a:t>.</a:t>
            </a:r>
            <a:endParaRPr lang="nl-NL" sz="2000" dirty="0" smtClean="0"/>
          </a:p>
        </p:txBody>
      </p:sp>
      <p:sp>
        <p:nvSpPr>
          <p:cNvPr id="8" name="Rechthoek 7"/>
          <p:cNvSpPr/>
          <p:nvPr/>
        </p:nvSpPr>
        <p:spPr>
          <a:xfrm>
            <a:off x="3156560" y="1720839"/>
            <a:ext cx="5314904" cy="344710"/>
          </a:xfrm>
          <a:prstGeom prst="rect">
            <a:avLst/>
          </a:prstGeom>
        </p:spPr>
        <p:txBody>
          <a:bodyPr wrap="square">
            <a:spAutoFit/>
          </a:bodyPr>
          <a:lstStyle/>
          <a:p>
            <a:pPr>
              <a:lnSpc>
                <a:spcPct val="80000"/>
              </a:lnSpc>
            </a:pPr>
            <a:endParaRPr lang="nl-NL" sz="2000" dirty="0" smtClean="0"/>
          </a:p>
        </p:txBody>
      </p:sp>
      <p:sp>
        <p:nvSpPr>
          <p:cNvPr id="12" name="Rechthoek 11"/>
          <p:cNvSpPr/>
          <p:nvPr/>
        </p:nvSpPr>
        <p:spPr>
          <a:xfrm>
            <a:off x="2286000" y="1610040"/>
            <a:ext cx="6185464" cy="344710"/>
          </a:xfrm>
          <a:prstGeom prst="rect">
            <a:avLst/>
          </a:prstGeom>
        </p:spPr>
        <p:txBody>
          <a:bodyPr wrap="square">
            <a:spAutoFit/>
          </a:bodyPr>
          <a:lstStyle/>
          <a:p>
            <a:pPr>
              <a:lnSpc>
                <a:spcPct val="80000"/>
              </a:lnSpc>
            </a:pPr>
            <a:endParaRPr lang="nl-NL" sz="2000" dirty="0" smtClean="0"/>
          </a:p>
        </p:txBody>
      </p:sp>
      <p:sp>
        <p:nvSpPr>
          <p:cNvPr id="9" name="Rechthoek 8"/>
          <p:cNvSpPr/>
          <p:nvPr/>
        </p:nvSpPr>
        <p:spPr>
          <a:xfrm>
            <a:off x="2286000" y="2065550"/>
            <a:ext cx="6469692" cy="584775"/>
          </a:xfrm>
          <a:prstGeom prst="rect">
            <a:avLst/>
          </a:prstGeom>
        </p:spPr>
        <p:txBody>
          <a:bodyPr wrap="square">
            <a:spAutoFit/>
          </a:bodyPr>
          <a:lstStyle/>
          <a:p>
            <a:endParaRPr lang="nl-NL" sz="3200" dirty="0" smtClean="0"/>
          </a:p>
        </p:txBody>
      </p:sp>
      <p:sp>
        <p:nvSpPr>
          <p:cNvPr id="13" name="Rechthoek 12"/>
          <p:cNvSpPr/>
          <p:nvPr/>
        </p:nvSpPr>
        <p:spPr>
          <a:xfrm>
            <a:off x="2286000" y="1045053"/>
            <a:ext cx="6469692" cy="338554"/>
          </a:xfrm>
          <a:prstGeom prst="rect">
            <a:avLst/>
          </a:prstGeom>
        </p:spPr>
        <p:txBody>
          <a:bodyPr wrap="square">
            <a:spAutoFit/>
          </a:bodyPr>
          <a:lstStyle/>
          <a:p>
            <a:r>
              <a:rPr lang="nl-NL" sz="1600" dirty="0" smtClean="0"/>
              <a:t>.</a:t>
            </a:r>
            <a:endParaRPr lang="nl-NL" sz="1600" dirty="0"/>
          </a:p>
        </p:txBody>
      </p:sp>
      <p:sp>
        <p:nvSpPr>
          <p:cNvPr id="14" name="Rechthoek 13"/>
          <p:cNvSpPr/>
          <p:nvPr/>
        </p:nvSpPr>
        <p:spPr>
          <a:xfrm>
            <a:off x="2286000" y="1045053"/>
            <a:ext cx="6469692" cy="4524315"/>
          </a:xfrm>
          <a:prstGeom prst="rect">
            <a:avLst/>
          </a:prstGeom>
        </p:spPr>
        <p:txBody>
          <a:bodyPr wrap="square">
            <a:spAutoFit/>
          </a:bodyPr>
          <a:lstStyle/>
          <a:p>
            <a:r>
              <a:rPr lang="nl-NL" sz="1600" b="1" dirty="0" smtClean="0"/>
              <a:t>Overleg sociaal statuut bij gemeentelijke herindeling </a:t>
            </a:r>
            <a:r>
              <a:rPr lang="nl-NL" sz="1600" b="1" i="1" dirty="0" smtClean="0"/>
              <a:t>(en gemeentelijke samenwerking)</a:t>
            </a:r>
          </a:p>
          <a:p>
            <a:endParaRPr lang="nl-NL" sz="1600" dirty="0" smtClean="0"/>
          </a:p>
          <a:p>
            <a:pPr>
              <a:buNone/>
            </a:pPr>
            <a:r>
              <a:rPr lang="nl-NL" sz="1600" dirty="0" smtClean="0"/>
              <a:t>	Alhoewel bij herindeling sprake is van een (</a:t>
            </a:r>
            <a:r>
              <a:rPr lang="nl-NL" sz="1600" dirty="0" err="1" smtClean="0"/>
              <a:t>herindelings</a:t>
            </a:r>
            <a:r>
              <a:rPr lang="nl-NL" sz="1600" dirty="0" smtClean="0"/>
              <a:t>)wet en bij intergemeentelijke samenwerking de uitvoering van wettelijke taken van een gemeente aan de orde is, valt het opstellen van een sociaal statuut </a:t>
            </a:r>
            <a:r>
              <a:rPr lang="nl-NL" sz="1600" i="1" dirty="0" smtClean="0"/>
              <a:t>niet onder het politiek primaat</a:t>
            </a:r>
            <a:r>
              <a:rPr lang="nl-NL" sz="1600" dirty="0" smtClean="0"/>
              <a:t>. Het politiek primaat is neergelegd in artikel 46d, onderdeel b, van de WOR en betreft de uitvoering van wettelijke taken. </a:t>
            </a:r>
          </a:p>
          <a:p>
            <a:pPr>
              <a:buNone/>
            </a:pPr>
            <a:r>
              <a:rPr lang="nl-NL" sz="1600" dirty="0" smtClean="0"/>
              <a:t>	Het sociaal statuut is dan wel primair een aangelegenheid van het (B)GO dat niet te maken heeft met het politiek primaat, toch is de aangelegenheid zelf ook een onderwerp dat met de OR wordt besproken. Voor de OR bieden de artikelen 25 en 28 van de WOR een basis voor het overleg. </a:t>
            </a:r>
          </a:p>
          <a:p>
            <a:pPr>
              <a:buNone/>
            </a:pPr>
            <a:r>
              <a:rPr lang="nl-NL" sz="1600" dirty="0" smtClean="0"/>
              <a:t>	Echter ook daar is er geen sprake van een politiek primaat voor zover het over de gevolgen voor de in de onder onderneming(en) werkzame personen gaat.  </a:t>
            </a:r>
          </a:p>
          <a:p>
            <a:endParaRPr lang="nl-NL" sz="1600" dirty="0" smtClean="0"/>
          </a:p>
          <a:p>
            <a:r>
              <a:rPr lang="nl-NL" sz="1600" dirty="0" smtClean="0"/>
              <a:t>Bron: </a:t>
            </a:r>
            <a:r>
              <a:rPr lang="nl-NL" sz="1600" dirty="0" err="1" smtClean="0">
                <a:hlinkClick r:id="rId3"/>
              </a:rPr>
              <a:t>www.car-uwo.nl</a:t>
            </a:r>
            <a:r>
              <a:rPr lang="nl-NL" sz="1600" dirty="0" smtClean="0">
                <a:hlinkClick r:id="rId3"/>
              </a:rPr>
              <a:t>/</a:t>
            </a:r>
            <a:r>
              <a:rPr lang="nl-NL" sz="1600" dirty="0" err="1" smtClean="0">
                <a:hlinkClick r:id="rId3"/>
              </a:rPr>
              <a:t>vraag-en-antwoord</a:t>
            </a:r>
            <a:r>
              <a:rPr lang="nl-NL" sz="1600" dirty="0" smtClean="0"/>
              <a:t> </a:t>
            </a:r>
            <a:endParaRPr lang="nl-NL" sz="1600" dirty="0"/>
          </a:p>
        </p:txBody>
      </p:sp>
    </p:spTree>
    <p:extLst>
      <p:ext uri="{BB962C8B-B14F-4D97-AF65-F5344CB8AC3E}">
        <p14:creationId xmlns:p14="http://schemas.microsoft.com/office/powerpoint/2010/main" xmlns="" val="23741595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31037" y="0"/>
            <a:ext cx="9775037" cy="6907537"/>
          </a:xfrm>
          <a:prstGeom prst="rect">
            <a:avLst/>
          </a:prstGeom>
        </p:spPr>
      </p:pic>
      <p:sp>
        <p:nvSpPr>
          <p:cNvPr id="5" name="Tekstvak 4"/>
          <p:cNvSpPr txBox="1"/>
          <p:nvPr/>
        </p:nvSpPr>
        <p:spPr>
          <a:xfrm>
            <a:off x="6444118" y="721887"/>
            <a:ext cx="5046118" cy="646331"/>
          </a:xfrm>
          <a:prstGeom prst="rect">
            <a:avLst/>
          </a:prstGeom>
          <a:noFill/>
        </p:spPr>
        <p:txBody>
          <a:bodyPr wrap="square" rtlCol="0">
            <a:spAutoFit/>
          </a:bodyPr>
          <a:lstStyle/>
          <a:p>
            <a:endParaRPr lang="nl-NL" dirty="0" smtClean="0"/>
          </a:p>
          <a:p>
            <a:endParaRPr lang="nl-NL" dirty="0"/>
          </a:p>
        </p:txBody>
      </p:sp>
      <p:sp>
        <p:nvSpPr>
          <p:cNvPr id="10" name="Tekstvak 9"/>
          <p:cNvSpPr txBox="1"/>
          <p:nvPr/>
        </p:nvSpPr>
        <p:spPr>
          <a:xfrm>
            <a:off x="1941534" y="429500"/>
            <a:ext cx="6814158" cy="1754326"/>
          </a:xfrm>
          <a:prstGeom prst="rect">
            <a:avLst/>
          </a:prstGeom>
          <a:noFill/>
        </p:spPr>
        <p:txBody>
          <a:bodyPr wrap="square" rtlCol="0">
            <a:spAutoFit/>
          </a:bodyPr>
          <a:lstStyle/>
          <a:p>
            <a:pPr algn="ctr"/>
            <a:r>
              <a:rPr lang="nl-NL" sz="3400" b="1" dirty="0" smtClean="0">
                <a:solidFill>
                  <a:srgbClr val="951917"/>
                </a:solidFill>
                <a:latin typeface="Arial"/>
                <a:cs typeface="Arial"/>
              </a:rPr>
              <a:t>Positie OR in gemeentelijk krachtenveld </a:t>
            </a:r>
          </a:p>
          <a:p>
            <a:pPr algn="ctr"/>
            <a:r>
              <a:rPr lang="nl-NL" sz="2000" b="1" dirty="0" smtClean="0">
                <a:solidFill>
                  <a:srgbClr val="951917"/>
                </a:solidFill>
                <a:latin typeface="Arial"/>
                <a:cs typeface="Arial"/>
              </a:rPr>
              <a:t>(en, met enige aanpassing, andere politieke krachtenvelden)</a:t>
            </a:r>
            <a:endParaRPr lang="nl-NL" sz="2000" b="1" dirty="0">
              <a:solidFill>
                <a:srgbClr val="951917"/>
              </a:solidFill>
              <a:latin typeface="Arial"/>
              <a:cs typeface="Arial"/>
            </a:endParaRPr>
          </a:p>
        </p:txBody>
      </p:sp>
      <p:sp>
        <p:nvSpPr>
          <p:cNvPr id="11" name="Tekstvak 10"/>
          <p:cNvSpPr txBox="1"/>
          <p:nvPr/>
        </p:nvSpPr>
        <p:spPr>
          <a:xfrm>
            <a:off x="2931090" y="2530257"/>
            <a:ext cx="5314904" cy="2111347"/>
          </a:xfrm>
          <a:prstGeom prst="rect">
            <a:avLst/>
          </a:prstGeom>
          <a:noFill/>
        </p:spPr>
        <p:txBody>
          <a:bodyPr wrap="square" rtlCol="0">
            <a:spAutoFit/>
          </a:bodyPr>
          <a:lstStyle/>
          <a:p>
            <a:pPr>
              <a:lnSpc>
                <a:spcPct val="80000"/>
              </a:lnSpc>
            </a:pPr>
            <a:endParaRPr lang="nl-NL" sz="2400" dirty="0" smtClean="0"/>
          </a:p>
          <a:p>
            <a:pPr marL="285750" indent="-285750">
              <a:buFont typeface="Arial"/>
              <a:buChar char="•"/>
            </a:pPr>
            <a:endParaRPr lang="nl-NL" sz="2200" dirty="0">
              <a:latin typeface="Arial"/>
              <a:cs typeface="Arial"/>
            </a:endParaRPr>
          </a:p>
          <a:p>
            <a:pPr marL="285750" indent="-285750"/>
            <a:endParaRPr lang="nl-NL" dirty="0"/>
          </a:p>
          <a:p>
            <a:pPr marL="285750" indent="-285750">
              <a:buFont typeface="Arial"/>
              <a:buChar char="•"/>
            </a:pPr>
            <a:endParaRPr lang="nl-NL" dirty="0" smtClean="0"/>
          </a:p>
          <a:p>
            <a:pPr marL="285750" indent="-285750">
              <a:buFont typeface="Arial"/>
              <a:buChar char="•"/>
            </a:pPr>
            <a:endParaRPr lang="nl-NL" dirty="0"/>
          </a:p>
          <a:p>
            <a:pPr marL="285750" indent="-285750">
              <a:buFont typeface="Arial"/>
              <a:buChar char="•"/>
            </a:pPr>
            <a:endParaRPr lang="nl-NL" dirty="0" smtClean="0"/>
          </a:p>
          <a:p>
            <a:pPr marL="285750" indent="-285750">
              <a:buFont typeface="Arial"/>
              <a:buChar char="•"/>
            </a:pPr>
            <a:endParaRPr lang="nl-NL" dirty="0" smtClean="0"/>
          </a:p>
        </p:txBody>
      </p:sp>
      <p:sp>
        <p:nvSpPr>
          <p:cNvPr id="7" name="Rechthoek 6"/>
          <p:cNvSpPr/>
          <p:nvPr/>
        </p:nvSpPr>
        <p:spPr>
          <a:xfrm>
            <a:off x="2931090" y="2530257"/>
            <a:ext cx="5824602" cy="369332"/>
          </a:xfrm>
          <a:prstGeom prst="rect">
            <a:avLst/>
          </a:prstGeom>
        </p:spPr>
        <p:txBody>
          <a:bodyPr wrap="square">
            <a:spAutoFit/>
          </a:bodyPr>
          <a:lstStyle/>
          <a:p>
            <a:pPr>
              <a:lnSpc>
                <a:spcPct val="90000"/>
              </a:lnSpc>
            </a:pPr>
            <a:r>
              <a:rPr lang="nl-NL" sz="2000" dirty="0" smtClean="0"/>
              <a:t>.</a:t>
            </a:r>
            <a:endParaRPr lang="nl-NL" sz="2000" dirty="0" smtClean="0"/>
          </a:p>
        </p:txBody>
      </p:sp>
      <p:sp>
        <p:nvSpPr>
          <p:cNvPr id="8" name="Rechthoek 7"/>
          <p:cNvSpPr/>
          <p:nvPr/>
        </p:nvSpPr>
        <p:spPr>
          <a:xfrm>
            <a:off x="3156560" y="1720839"/>
            <a:ext cx="5314904" cy="344710"/>
          </a:xfrm>
          <a:prstGeom prst="rect">
            <a:avLst/>
          </a:prstGeom>
        </p:spPr>
        <p:txBody>
          <a:bodyPr wrap="square">
            <a:spAutoFit/>
          </a:bodyPr>
          <a:lstStyle/>
          <a:p>
            <a:pPr>
              <a:lnSpc>
                <a:spcPct val="80000"/>
              </a:lnSpc>
            </a:pPr>
            <a:endParaRPr lang="nl-NL" sz="2000" dirty="0" smtClean="0"/>
          </a:p>
        </p:txBody>
      </p:sp>
      <p:sp>
        <p:nvSpPr>
          <p:cNvPr id="12" name="Rechthoek 11"/>
          <p:cNvSpPr/>
          <p:nvPr/>
        </p:nvSpPr>
        <p:spPr>
          <a:xfrm>
            <a:off x="2286000" y="1610040"/>
            <a:ext cx="6185464" cy="344710"/>
          </a:xfrm>
          <a:prstGeom prst="rect">
            <a:avLst/>
          </a:prstGeom>
        </p:spPr>
        <p:txBody>
          <a:bodyPr wrap="square">
            <a:spAutoFit/>
          </a:bodyPr>
          <a:lstStyle/>
          <a:p>
            <a:pPr>
              <a:lnSpc>
                <a:spcPct val="80000"/>
              </a:lnSpc>
            </a:pPr>
            <a:endParaRPr lang="nl-NL" sz="2000" dirty="0" smtClean="0"/>
          </a:p>
        </p:txBody>
      </p:sp>
      <p:sp>
        <p:nvSpPr>
          <p:cNvPr id="9" name="Rechthoek 8"/>
          <p:cNvSpPr/>
          <p:nvPr/>
        </p:nvSpPr>
        <p:spPr>
          <a:xfrm>
            <a:off x="2286000" y="2065550"/>
            <a:ext cx="6469692" cy="584775"/>
          </a:xfrm>
          <a:prstGeom prst="rect">
            <a:avLst/>
          </a:prstGeom>
        </p:spPr>
        <p:txBody>
          <a:bodyPr wrap="square">
            <a:spAutoFit/>
          </a:bodyPr>
          <a:lstStyle/>
          <a:p>
            <a:endParaRPr lang="nl-NL" sz="3200" dirty="0" smtClean="0"/>
          </a:p>
        </p:txBody>
      </p:sp>
      <p:sp>
        <p:nvSpPr>
          <p:cNvPr id="13" name="Rechthoek 12"/>
          <p:cNvSpPr/>
          <p:nvPr/>
        </p:nvSpPr>
        <p:spPr>
          <a:xfrm>
            <a:off x="2286000" y="1045053"/>
            <a:ext cx="6469692" cy="338554"/>
          </a:xfrm>
          <a:prstGeom prst="rect">
            <a:avLst/>
          </a:prstGeom>
        </p:spPr>
        <p:txBody>
          <a:bodyPr wrap="square">
            <a:spAutoFit/>
          </a:bodyPr>
          <a:lstStyle/>
          <a:p>
            <a:r>
              <a:rPr lang="nl-NL" sz="1600" dirty="0" smtClean="0"/>
              <a:t>.</a:t>
            </a:r>
            <a:endParaRPr lang="nl-NL" sz="1600" dirty="0"/>
          </a:p>
        </p:txBody>
      </p:sp>
      <p:sp>
        <p:nvSpPr>
          <p:cNvPr id="14" name="Rechthoek 13"/>
          <p:cNvSpPr/>
          <p:nvPr/>
        </p:nvSpPr>
        <p:spPr>
          <a:xfrm>
            <a:off x="2286000" y="2650325"/>
            <a:ext cx="6469692" cy="338554"/>
          </a:xfrm>
          <a:prstGeom prst="rect">
            <a:avLst/>
          </a:prstGeom>
        </p:spPr>
        <p:txBody>
          <a:bodyPr wrap="square">
            <a:spAutoFit/>
          </a:bodyPr>
          <a:lstStyle/>
          <a:p>
            <a:endParaRPr lang="nl-NL" sz="1600" dirty="0"/>
          </a:p>
        </p:txBody>
      </p:sp>
      <p:pic>
        <p:nvPicPr>
          <p:cNvPr id="15" name="Picture 2" descr="hierarchische driehoek"/>
          <p:cNvPicPr>
            <a:picLocks noGrp="1" noChangeAspect="1" noChangeArrowheads="1"/>
          </p:cNvPicPr>
          <p:nvPr>
            <p:ph idx="1"/>
          </p:nvPr>
        </p:nvPicPr>
        <p:blipFill>
          <a:blip r:embed="rId3" cstate="print"/>
          <a:srcRect/>
          <a:stretch>
            <a:fillRect/>
          </a:stretch>
        </p:blipFill>
        <p:spPr bwMode="auto">
          <a:xfrm>
            <a:off x="2483768" y="2183826"/>
            <a:ext cx="5762226" cy="3703407"/>
          </a:xfrm>
          <a:prstGeom prst="rect">
            <a:avLst/>
          </a:prstGeom>
          <a:noFill/>
          <a:ln w="9525">
            <a:noFill/>
            <a:miter lim="800000"/>
            <a:headEnd/>
            <a:tailEnd/>
          </a:ln>
        </p:spPr>
      </p:pic>
    </p:spTree>
    <p:extLst>
      <p:ext uri="{BB962C8B-B14F-4D97-AF65-F5344CB8AC3E}">
        <p14:creationId xmlns:p14="http://schemas.microsoft.com/office/powerpoint/2010/main" xmlns="" val="23741595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31037" y="0"/>
            <a:ext cx="9775037" cy="6907537"/>
          </a:xfrm>
          <a:prstGeom prst="rect">
            <a:avLst/>
          </a:prstGeom>
        </p:spPr>
      </p:pic>
      <p:sp>
        <p:nvSpPr>
          <p:cNvPr id="5" name="Tekstvak 4"/>
          <p:cNvSpPr txBox="1"/>
          <p:nvPr/>
        </p:nvSpPr>
        <p:spPr>
          <a:xfrm>
            <a:off x="6444118" y="721887"/>
            <a:ext cx="5046118" cy="646331"/>
          </a:xfrm>
          <a:prstGeom prst="rect">
            <a:avLst/>
          </a:prstGeom>
          <a:noFill/>
        </p:spPr>
        <p:txBody>
          <a:bodyPr wrap="square" rtlCol="0">
            <a:spAutoFit/>
          </a:bodyPr>
          <a:lstStyle/>
          <a:p>
            <a:endParaRPr lang="nl-NL" dirty="0" smtClean="0"/>
          </a:p>
          <a:p>
            <a:endParaRPr lang="nl-NL" dirty="0"/>
          </a:p>
        </p:txBody>
      </p:sp>
      <p:sp>
        <p:nvSpPr>
          <p:cNvPr id="10" name="Tekstvak 9"/>
          <p:cNvSpPr txBox="1"/>
          <p:nvPr/>
        </p:nvSpPr>
        <p:spPr>
          <a:xfrm>
            <a:off x="1941534" y="429500"/>
            <a:ext cx="6814158" cy="1661993"/>
          </a:xfrm>
          <a:prstGeom prst="rect">
            <a:avLst/>
          </a:prstGeom>
          <a:noFill/>
        </p:spPr>
        <p:txBody>
          <a:bodyPr wrap="square" rtlCol="0">
            <a:spAutoFit/>
          </a:bodyPr>
          <a:lstStyle/>
          <a:p>
            <a:pPr algn="ctr"/>
            <a:r>
              <a:rPr lang="nl-NL" sz="3400" b="1" dirty="0" smtClean="0">
                <a:solidFill>
                  <a:srgbClr val="951917"/>
                </a:solidFill>
                <a:latin typeface="Arial"/>
                <a:cs typeface="Arial"/>
              </a:rPr>
              <a:t>Democratische legitimatie van intergemeentelijke samenwerkingsverbanden</a:t>
            </a:r>
          </a:p>
        </p:txBody>
      </p:sp>
      <p:sp>
        <p:nvSpPr>
          <p:cNvPr id="11" name="Tekstvak 10"/>
          <p:cNvSpPr txBox="1"/>
          <p:nvPr/>
        </p:nvSpPr>
        <p:spPr>
          <a:xfrm>
            <a:off x="2931090" y="2530257"/>
            <a:ext cx="5314904" cy="2111347"/>
          </a:xfrm>
          <a:prstGeom prst="rect">
            <a:avLst/>
          </a:prstGeom>
          <a:noFill/>
        </p:spPr>
        <p:txBody>
          <a:bodyPr wrap="square" rtlCol="0">
            <a:spAutoFit/>
          </a:bodyPr>
          <a:lstStyle/>
          <a:p>
            <a:pPr>
              <a:lnSpc>
                <a:spcPct val="80000"/>
              </a:lnSpc>
            </a:pPr>
            <a:endParaRPr lang="nl-NL" sz="2400" dirty="0" smtClean="0"/>
          </a:p>
          <a:p>
            <a:pPr marL="285750" indent="-285750">
              <a:buFont typeface="Arial"/>
              <a:buChar char="•"/>
            </a:pPr>
            <a:endParaRPr lang="nl-NL" sz="2200" dirty="0">
              <a:latin typeface="Arial"/>
              <a:cs typeface="Arial"/>
            </a:endParaRPr>
          </a:p>
          <a:p>
            <a:pPr marL="285750" indent="-285750"/>
            <a:endParaRPr lang="nl-NL" dirty="0"/>
          </a:p>
          <a:p>
            <a:pPr marL="285750" indent="-285750">
              <a:buFont typeface="Arial"/>
              <a:buChar char="•"/>
            </a:pPr>
            <a:endParaRPr lang="nl-NL" dirty="0" smtClean="0"/>
          </a:p>
          <a:p>
            <a:pPr marL="285750" indent="-285750">
              <a:buFont typeface="Arial"/>
              <a:buChar char="•"/>
            </a:pPr>
            <a:endParaRPr lang="nl-NL" dirty="0"/>
          </a:p>
          <a:p>
            <a:pPr marL="285750" indent="-285750">
              <a:buFont typeface="Arial"/>
              <a:buChar char="•"/>
            </a:pPr>
            <a:endParaRPr lang="nl-NL" dirty="0" smtClean="0"/>
          </a:p>
          <a:p>
            <a:pPr marL="285750" indent="-285750">
              <a:buFont typeface="Arial"/>
              <a:buChar char="•"/>
            </a:pPr>
            <a:endParaRPr lang="nl-NL" dirty="0" smtClean="0"/>
          </a:p>
        </p:txBody>
      </p:sp>
      <p:sp>
        <p:nvSpPr>
          <p:cNvPr id="7" name="Rechthoek 6"/>
          <p:cNvSpPr/>
          <p:nvPr/>
        </p:nvSpPr>
        <p:spPr>
          <a:xfrm>
            <a:off x="2931090" y="2530257"/>
            <a:ext cx="5824602" cy="369332"/>
          </a:xfrm>
          <a:prstGeom prst="rect">
            <a:avLst/>
          </a:prstGeom>
        </p:spPr>
        <p:txBody>
          <a:bodyPr wrap="square">
            <a:spAutoFit/>
          </a:bodyPr>
          <a:lstStyle/>
          <a:p>
            <a:pPr>
              <a:lnSpc>
                <a:spcPct val="90000"/>
              </a:lnSpc>
            </a:pPr>
            <a:r>
              <a:rPr lang="nl-NL" sz="2000" dirty="0" smtClean="0"/>
              <a:t>.</a:t>
            </a:r>
            <a:endParaRPr lang="nl-NL" sz="2000" dirty="0" smtClean="0"/>
          </a:p>
        </p:txBody>
      </p:sp>
      <p:sp>
        <p:nvSpPr>
          <p:cNvPr id="8" name="Rechthoek 7"/>
          <p:cNvSpPr/>
          <p:nvPr/>
        </p:nvSpPr>
        <p:spPr>
          <a:xfrm>
            <a:off x="3156560" y="1720839"/>
            <a:ext cx="5314904" cy="344710"/>
          </a:xfrm>
          <a:prstGeom prst="rect">
            <a:avLst/>
          </a:prstGeom>
        </p:spPr>
        <p:txBody>
          <a:bodyPr wrap="square">
            <a:spAutoFit/>
          </a:bodyPr>
          <a:lstStyle/>
          <a:p>
            <a:pPr>
              <a:lnSpc>
                <a:spcPct val="80000"/>
              </a:lnSpc>
            </a:pPr>
            <a:endParaRPr lang="nl-NL" sz="2000" dirty="0" smtClean="0"/>
          </a:p>
        </p:txBody>
      </p:sp>
      <p:sp>
        <p:nvSpPr>
          <p:cNvPr id="12" name="Rechthoek 11"/>
          <p:cNvSpPr/>
          <p:nvPr/>
        </p:nvSpPr>
        <p:spPr>
          <a:xfrm>
            <a:off x="2286000" y="1610040"/>
            <a:ext cx="6185464" cy="344710"/>
          </a:xfrm>
          <a:prstGeom prst="rect">
            <a:avLst/>
          </a:prstGeom>
        </p:spPr>
        <p:txBody>
          <a:bodyPr wrap="square">
            <a:spAutoFit/>
          </a:bodyPr>
          <a:lstStyle/>
          <a:p>
            <a:pPr>
              <a:lnSpc>
                <a:spcPct val="80000"/>
              </a:lnSpc>
            </a:pPr>
            <a:endParaRPr lang="nl-NL" sz="2000" dirty="0" smtClean="0"/>
          </a:p>
        </p:txBody>
      </p:sp>
      <p:sp>
        <p:nvSpPr>
          <p:cNvPr id="9" name="Rechthoek 8"/>
          <p:cNvSpPr/>
          <p:nvPr/>
        </p:nvSpPr>
        <p:spPr>
          <a:xfrm>
            <a:off x="2286000" y="2065550"/>
            <a:ext cx="6469692" cy="584775"/>
          </a:xfrm>
          <a:prstGeom prst="rect">
            <a:avLst/>
          </a:prstGeom>
        </p:spPr>
        <p:txBody>
          <a:bodyPr wrap="square">
            <a:spAutoFit/>
          </a:bodyPr>
          <a:lstStyle/>
          <a:p>
            <a:endParaRPr lang="nl-NL" sz="3200" dirty="0" smtClean="0"/>
          </a:p>
        </p:txBody>
      </p:sp>
      <p:sp>
        <p:nvSpPr>
          <p:cNvPr id="13" name="Rechthoek 12"/>
          <p:cNvSpPr/>
          <p:nvPr/>
        </p:nvSpPr>
        <p:spPr>
          <a:xfrm>
            <a:off x="2286000" y="1045053"/>
            <a:ext cx="6469692" cy="338554"/>
          </a:xfrm>
          <a:prstGeom prst="rect">
            <a:avLst/>
          </a:prstGeom>
        </p:spPr>
        <p:txBody>
          <a:bodyPr wrap="square">
            <a:spAutoFit/>
          </a:bodyPr>
          <a:lstStyle/>
          <a:p>
            <a:r>
              <a:rPr lang="nl-NL" sz="1600" dirty="0" smtClean="0"/>
              <a:t>.</a:t>
            </a:r>
            <a:endParaRPr lang="nl-NL" sz="1600" dirty="0"/>
          </a:p>
        </p:txBody>
      </p:sp>
      <p:sp>
        <p:nvSpPr>
          <p:cNvPr id="14" name="Rechthoek 13"/>
          <p:cNvSpPr/>
          <p:nvPr/>
        </p:nvSpPr>
        <p:spPr>
          <a:xfrm>
            <a:off x="2286000" y="2650325"/>
            <a:ext cx="6469692" cy="338554"/>
          </a:xfrm>
          <a:prstGeom prst="rect">
            <a:avLst/>
          </a:prstGeom>
        </p:spPr>
        <p:txBody>
          <a:bodyPr wrap="square">
            <a:spAutoFit/>
          </a:bodyPr>
          <a:lstStyle/>
          <a:p>
            <a:endParaRPr lang="nl-NL" sz="1600" dirty="0"/>
          </a:p>
        </p:txBody>
      </p:sp>
      <p:sp>
        <p:nvSpPr>
          <p:cNvPr id="16" name="Tijdelijke aanduiding voor inhoud 15"/>
          <p:cNvSpPr>
            <a:spLocks noGrp="1"/>
          </p:cNvSpPr>
          <p:nvPr>
            <p:ph idx="1"/>
          </p:nvPr>
        </p:nvSpPr>
        <p:spPr>
          <a:xfrm>
            <a:off x="2768252" y="2342367"/>
            <a:ext cx="5918548" cy="3620022"/>
          </a:xfrm>
        </p:spPr>
        <p:txBody>
          <a:bodyPr>
            <a:normAutofit fontScale="92500" lnSpcReduction="10000"/>
          </a:bodyPr>
          <a:lstStyle/>
          <a:p>
            <a:pPr>
              <a:buNone/>
            </a:pPr>
            <a:r>
              <a:rPr lang="nl-NL" dirty="0" smtClean="0"/>
              <a:t>Advies ROB januari </a:t>
            </a:r>
            <a:r>
              <a:rPr lang="nl-NL" dirty="0" smtClean="0"/>
              <a:t>2015</a:t>
            </a:r>
          </a:p>
          <a:p>
            <a:pPr>
              <a:buNone/>
            </a:pPr>
            <a:r>
              <a:rPr lang="nl-NL" sz="1200" dirty="0" smtClean="0">
                <a:hlinkClick r:id="rId3"/>
              </a:rPr>
              <a:t>http://</a:t>
            </a:r>
            <a:r>
              <a:rPr lang="nl-NL" sz="1200" dirty="0" smtClean="0">
                <a:hlinkClick r:id="rId3"/>
              </a:rPr>
              <a:t>www.rob-rfv.nl/documenten/democratische_legitimiteit_van_samenwerkingsverbanden.pdf</a:t>
            </a:r>
            <a:r>
              <a:rPr lang="nl-NL" sz="1200" dirty="0" smtClean="0"/>
              <a:t> </a:t>
            </a:r>
          </a:p>
          <a:p>
            <a:pPr>
              <a:buNone/>
            </a:pPr>
            <a:endParaRPr lang="nl-NL" sz="1600" dirty="0" smtClean="0"/>
          </a:p>
          <a:p>
            <a:pPr lvl="1"/>
            <a:r>
              <a:rPr lang="nl-NL" dirty="0" smtClean="0"/>
              <a:t>Steeds meer vraagtekens bij mate van </a:t>
            </a:r>
            <a:r>
              <a:rPr lang="nl-NL" dirty="0" err="1" smtClean="0"/>
              <a:t>democtratische</a:t>
            </a:r>
            <a:r>
              <a:rPr lang="nl-NL" dirty="0" smtClean="0"/>
              <a:t> controle</a:t>
            </a:r>
          </a:p>
          <a:p>
            <a:pPr lvl="1"/>
            <a:r>
              <a:rPr lang="nl-NL" dirty="0" smtClean="0"/>
              <a:t>Kunnen ‘pragmatische </a:t>
            </a:r>
            <a:r>
              <a:rPr lang="nl-NL" dirty="0" err="1" smtClean="0"/>
              <a:t>handelings-perspectieven</a:t>
            </a:r>
            <a:r>
              <a:rPr lang="nl-NL" dirty="0" smtClean="0"/>
              <a:t>’ een bijdrage vormen</a:t>
            </a:r>
            <a:r>
              <a:rPr lang="nl-NL" dirty="0" smtClean="0"/>
              <a:t>?</a:t>
            </a:r>
          </a:p>
          <a:p>
            <a:pPr lvl="1">
              <a:buNone/>
            </a:pPr>
            <a:endParaRPr lang="nl-NL" dirty="0" smtClean="0"/>
          </a:p>
          <a:p>
            <a:pPr lvl="1"/>
            <a:r>
              <a:rPr lang="nl-NL" dirty="0" smtClean="0"/>
              <a:t>&gt; Wat te denken van de OR? </a:t>
            </a:r>
          </a:p>
          <a:p>
            <a:endParaRPr lang="nl-NL" dirty="0"/>
          </a:p>
        </p:txBody>
      </p:sp>
    </p:spTree>
    <p:extLst>
      <p:ext uri="{BB962C8B-B14F-4D97-AF65-F5344CB8AC3E}">
        <p14:creationId xmlns:p14="http://schemas.microsoft.com/office/powerpoint/2010/main" xmlns="" val="23741595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078" y="-1"/>
            <a:ext cx="9775037" cy="6907537"/>
          </a:xfrm>
          <a:prstGeom prst="rect">
            <a:avLst/>
          </a:prstGeom>
        </p:spPr>
      </p:pic>
      <p:sp>
        <p:nvSpPr>
          <p:cNvPr id="5" name="Tekstvak 4"/>
          <p:cNvSpPr txBox="1"/>
          <p:nvPr/>
        </p:nvSpPr>
        <p:spPr>
          <a:xfrm>
            <a:off x="3809805" y="778246"/>
            <a:ext cx="4762257" cy="4647426"/>
          </a:xfrm>
          <a:prstGeom prst="rect">
            <a:avLst/>
          </a:prstGeom>
          <a:noFill/>
        </p:spPr>
        <p:txBody>
          <a:bodyPr wrap="square" rtlCol="0">
            <a:spAutoFit/>
          </a:bodyPr>
          <a:lstStyle/>
          <a:p>
            <a:endParaRPr lang="nl-NL" sz="3200" dirty="0"/>
          </a:p>
          <a:p>
            <a:endParaRPr lang="nl-NL" sz="3200" dirty="0" smtClean="0"/>
          </a:p>
          <a:p>
            <a:endParaRPr lang="nl-NL" sz="3200" dirty="0"/>
          </a:p>
          <a:p>
            <a:endParaRPr lang="nl-NL" sz="3200" dirty="0" smtClean="0"/>
          </a:p>
          <a:p>
            <a:endParaRPr lang="nl-NL" sz="3200" dirty="0"/>
          </a:p>
          <a:p>
            <a:endParaRPr lang="nl-NL" sz="3200" dirty="0" smtClean="0"/>
          </a:p>
          <a:p>
            <a:endParaRPr lang="nl-NL" sz="3200" dirty="0"/>
          </a:p>
          <a:p>
            <a:pPr marL="285750" indent="-285750">
              <a:buFont typeface="Arial"/>
              <a:buChar char="•"/>
            </a:pPr>
            <a:endParaRPr lang="nl-NL" dirty="0" smtClean="0"/>
          </a:p>
          <a:p>
            <a:pPr marL="285750" indent="-285750">
              <a:buFont typeface="Arial"/>
              <a:buChar char="•"/>
            </a:pPr>
            <a:endParaRPr lang="nl-NL" dirty="0"/>
          </a:p>
          <a:p>
            <a:pPr marL="285750" indent="-285750">
              <a:buFont typeface="Arial"/>
              <a:buChar char="•"/>
            </a:pPr>
            <a:endParaRPr lang="nl-NL" dirty="0" smtClean="0"/>
          </a:p>
          <a:p>
            <a:pPr marL="285750" indent="-285750">
              <a:buFont typeface="Arial"/>
              <a:buChar char="•"/>
            </a:pPr>
            <a:endParaRPr lang="nl-NL" dirty="0" smtClean="0"/>
          </a:p>
        </p:txBody>
      </p:sp>
      <p:sp>
        <p:nvSpPr>
          <p:cNvPr id="6" name="Rechthoek 5"/>
          <p:cNvSpPr/>
          <p:nvPr/>
        </p:nvSpPr>
        <p:spPr>
          <a:xfrm>
            <a:off x="2956142" y="1039661"/>
            <a:ext cx="5615920" cy="4093428"/>
          </a:xfrm>
          <a:prstGeom prst="rect">
            <a:avLst/>
          </a:prstGeom>
        </p:spPr>
        <p:txBody>
          <a:bodyPr wrap="square">
            <a:spAutoFit/>
          </a:bodyPr>
          <a:lstStyle/>
          <a:p>
            <a:pPr algn="ctr"/>
            <a:r>
              <a:rPr lang="nl-NL" sz="2800" b="1" dirty="0" smtClean="0"/>
              <a:t>Hoe </a:t>
            </a:r>
            <a:r>
              <a:rPr lang="nl-NL" sz="2800" b="1" dirty="0" smtClean="0"/>
              <a:t>houdbaar zijn de </a:t>
            </a:r>
            <a:r>
              <a:rPr lang="nl-NL" sz="2800" b="1" dirty="0" smtClean="0"/>
              <a:t>grenzen </a:t>
            </a:r>
            <a:r>
              <a:rPr lang="nl-NL" sz="2800" b="1" dirty="0" smtClean="0"/>
              <a:t>van </a:t>
            </a:r>
            <a:r>
              <a:rPr lang="nl-NL" sz="2800" b="1" dirty="0" smtClean="0"/>
              <a:t>het </a:t>
            </a:r>
          </a:p>
          <a:p>
            <a:pPr algn="ctr"/>
            <a:r>
              <a:rPr lang="nl-NL" sz="2800" b="1" dirty="0" smtClean="0"/>
              <a:t>Politiek  Primaat?</a:t>
            </a:r>
          </a:p>
          <a:p>
            <a:pPr algn="ctr"/>
            <a:endParaRPr lang="nl-NL" sz="2800" dirty="0" smtClean="0"/>
          </a:p>
          <a:p>
            <a:pPr algn="ctr"/>
            <a:endParaRPr lang="nl-NL" sz="2800" dirty="0" smtClean="0"/>
          </a:p>
          <a:p>
            <a:r>
              <a:rPr lang="nl-NL" sz="2400" dirty="0" smtClean="0"/>
              <a:t>Wordt het niet eens tijd voor een aanpassing van artikel 46d lid b WOR?</a:t>
            </a:r>
          </a:p>
          <a:p>
            <a:endParaRPr lang="nl-NL" sz="2400" dirty="0" smtClean="0"/>
          </a:p>
          <a:p>
            <a:r>
              <a:rPr lang="nl-NL" sz="2400" dirty="0" smtClean="0"/>
              <a:t>Zolang dat niet het geval is: </a:t>
            </a:r>
          </a:p>
          <a:p>
            <a:r>
              <a:rPr lang="nl-NL" sz="2400" dirty="0" smtClean="0"/>
              <a:t>zoek zelf de ruimte!</a:t>
            </a:r>
            <a:endParaRPr lang="nl-NL" sz="2400" dirty="0" smtClean="0"/>
          </a:p>
        </p:txBody>
      </p:sp>
    </p:spTree>
    <p:extLst>
      <p:ext uri="{BB962C8B-B14F-4D97-AF65-F5344CB8AC3E}">
        <p14:creationId xmlns:p14="http://schemas.microsoft.com/office/powerpoint/2010/main" xmlns="" val="9614988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078" y="-1"/>
            <a:ext cx="9775037" cy="6907537"/>
          </a:xfrm>
          <a:prstGeom prst="rect">
            <a:avLst/>
          </a:prstGeom>
        </p:spPr>
      </p:pic>
      <p:sp>
        <p:nvSpPr>
          <p:cNvPr id="5" name="Tekstvak 4"/>
          <p:cNvSpPr txBox="1"/>
          <p:nvPr/>
        </p:nvSpPr>
        <p:spPr>
          <a:xfrm>
            <a:off x="3809805" y="778246"/>
            <a:ext cx="4762257" cy="4647426"/>
          </a:xfrm>
          <a:prstGeom prst="rect">
            <a:avLst/>
          </a:prstGeom>
          <a:noFill/>
        </p:spPr>
        <p:txBody>
          <a:bodyPr wrap="square" rtlCol="0">
            <a:spAutoFit/>
          </a:bodyPr>
          <a:lstStyle/>
          <a:p>
            <a:endParaRPr lang="nl-NL" sz="3200" dirty="0"/>
          </a:p>
          <a:p>
            <a:endParaRPr lang="nl-NL" sz="3200" dirty="0" smtClean="0"/>
          </a:p>
          <a:p>
            <a:endParaRPr lang="nl-NL" sz="3200" dirty="0"/>
          </a:p>
          <a:p>
            <a:endParaRPr lang="nl-NL" sz="3200" dirty="0" smtClean="0"/>
          </a:p>
          <a:p>
            <a:endParaRPr lang="nl-NL" sz="3200" dirty="0"/>
          </a:p>
          <a:p>
            <a:endParaRPr lang="nl-NL" sz="3200" dirty="0" smtClean="0"/>
          </a:p>
          <a:p>
            <a:endParaRPr lang="nl-NL" sz="3200" dirty="0"/>
          </a:p>
          <a:p>
            <a:pPr marL="285750" indent="-285750">
              <a:buFont typeface="Arial"/>
              <a:buChar char="•"/>
            </a:pPr>
            <a:endParaRPr lang="nl-NL" dirty="0" smtClean="0"/>
          </a:p>
          <a:p>
            <a:pPr marL="285750" indent="-285750">
              <a:buFont typeface="Arial"/>
              <a:buChar char="•"/>
            </a:pPr>
            <a:endParaRPr lang="nl-NL" dirty="0"/>
          </a:p>
          <a:p>
            <a:pPr marL="285750" indent="-285750">
              <a:buFont typeface="Arial"/>
              <a:buChar char="•"/>
            </a:pPr>
            <a:endParaRPr lang="nl-NL" dirty="0" smtClean="0"/>
          </a:p>
          <a:p>
            <a:pPr marL="285750" indent="-285750">
              <a:buFont typeface="Arial"/>
              <a:buChar char="•"/>
            </a:pPr>
            <a:endParaRPr lang="nl-NL" dirty="0" smtClean="0"/>
          </a:p>
        </p:txBody>
      </p:sp>
      <p:sp>
        <p:nvSpPr>
          <p:cNvPr id="6" name="Rechthoek 5"/>
          <p:cNvSpPr/>
          <p:nvPr/>
        </p:nvSpPr>
        <p:spPr>
          <a:xfrm>
            <a:off x="2956142" y="1039661"/>
            <a:ext cx="5615920" cy="5570756"/>
          </a:xfrm>
          <a:prstGeom prst="rect">
            <a:avLst/>
          </a:prstGeom>
        </p:spPr>
        <p:txBody>
          <a:bodyPr wrap="square">
            <a:spAutoFit/>
          </a:bodyPr>
          <a:lstStyle/>
          <a:p>
            <a:endParaRPr lang="nl-NL" sz="2800" b="1" dirty="0" smtClean="0"/>
          </a:p>
          <a:p>
            <a:r>
              <a:rPr lang="nl-NL" sz="2800" b="1" dirty="0" smtClean="0"/>
              <a:t>Hartelijk dank voor uw aandacht.</a:t>
            </a:r>
            <a:endParaRPr lang="nl-NL" sz="2800" b="1" dirty="0" smtClean="0"/>
          </a:p>
          <a:p>
            <a:pPr algn="ctr"/>
            <a:endParaRPr lang="nl-NL" sz="2800" dirty="0" smtClean="0"/>
          </a:p>
          <a:p>
            <a:pPr algn="ctr"/>
            <a:endParaRPr lang="nl-NL" sz="2800" dirty="0" smtClean="0"/>
          </a:p>
          <a:p>
            <a:pPr algn="ctr"/>
            <a:endParaRPr lang="nl-NL" sz="2800" dirty="0" smtClean="0"/>
          </a:p>
          <a:p>
            <a:r>
              <a:rPr lang="nl-NL" sz="2400" b="1" dirty="0" smtClean="0"/>
              <a:t>Servaas Beunk</a:t>
            </a:r>
          </a:p>
          <a:p>
            <a:endParaRPr lang="nl-NL" sz="2400" b="1" dirty="0" smtClean="0"/>
          </a:p>
          <a:p>
            <a:r>
              <a:rPr lang="nl-NL" sz="2400" dirty="0" smtClean="0"/>
              <a:t>De Nieuwe Grens Trainingen</a:t>
            </a:r>
          </a:p>
          <a:p>
            <a:r>
              <a:rPr lang="nl-NL" sz="2400" dirty="0" smtClean="0"/>
              <a:t>Partner van Merlijn Medezeggenschap</a:t>
            </a:r>
          </a:p>
          <a:p>
            <a:endParaRPr lang="nl-NL" sz="2400" dirty="0" smtClean="0"/>
          </a:p>
          <a:p>
            <a:r>
              <a:rPr lang="nl-NL" sz="2400" dirty="0" smtClean="0">
                <a:hlinkClick r:id="rId3"/>
              </a:rPr>
              <a:t>info@</a:t>
            </a:r>
            <a:r>
              <a:rPr lang="nl-NL" sz="2400" dirty="0" err="1" smtClean="0">
                <a:hlinkClick r:id="rId3"/>
              </a:rPr>
              <a:t>denieuwegrens.nl</a:t>
            </a:r>
            <a:endParaRPr lang="nl-NL" sz="2400" dirty="0" smtClean="0"/>
          </a:p>
          <a:p>
            <a:r>
              <a:rPr lang="nl-NL" sz="2400" dirty="0" smtClean="0"/>
              <a:t>06 – 4615 1597</a:t>
            </a:r>
          </a:p>
          <a:p>
            <a:endParaRPr lang="nl-NL" sz="2400" dirty="0" smtClean="0"/>
          </a:p>
          <a:p>
            <a:endParaRPr lang="nl-NL" sz="2400" dirty="0" smtClean="0"/>
          </a:p>
        </p:txBody>
      </p:sp>
    </p:spTree>
    <p:extLst>
      <p:ext uri="{BB962C8B-B14F-4D97-AF65-F5344CB8AC3E}">
        <p14:creationId xmlns:p14="http://schemas.microsoft.com/office/powerpoint/2010/main" xmlns="" val="9614988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powerpointmede1.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3419" y="1"/>
            <a:ext cx="9752234" cy="6891424"/>
          </a:xfrm>
          <a:prstGeom prst="rect">
            <a:avLst/>
          </a:prstGeom>
        </p:spPr>
      </p:pic>
    </p:spTree>
    <p:extLst>
      <p:ext uri="{BB962C8B-B14F-4D97-AF65-F5344CB8AC3E}">
        <p14:creationId xmlns:p14="http://schemas.microsoft.com/office/powerpoint/2010/main" xmlns="" val="21318318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7medezeggen.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0254" y="-76043"/>
            <a:ext cx="9859845" cy="6967467"/>
          </a:xfrm>
          <a:prstGeom prst="rect">
            <a:avLst/>
          </a:prstGeom>
        </p:spPr>
      </p:pic>
      <p:sp>
        <p:nvSpPr>
          <p:cNvPr id="5" name="Tekstvak 4"/>
          <p:cNvSpPr txBox="1"/>
          <p:nvPr/>
        </p:nvSpPr>
        <p:spPr>
          <a:xfrm>
            <a:off x="217217" y="2473309"/>
            <a:ext cx="3224837" cy="369332"/>
          </a:xfrm>
          <a:prstGeom prst="rect">
            <a:avLst/>
          </a:prstGeom>
          <a:noFill/>
        </p:spPr>
        <p:txBody>
          <a:bodyPr wrap="square" rtlCol="0">
            <a:spAutoFit/>
          </a:bodyPr>
          <a:lstStyle/>
          <a:p>
            <a:endParaRPr lang="nl-NL" dirty="0"/>
          </a:p>
        </p:txBody>
      </p:sp>
      <p:sp>
        <p:nvSpPr>
          <p:cNvPr id="6" name="Tekstvak 5"/>
          <p:cNvSpPr txBox="1"/>
          <p:nvPr/>
        </p:nvSpPr>
        <p:spPr>
          <a:xfrm>
            <a:off x="217216" y="2717866"/>
            <a:ext cx="4780669" cy="1200329"/>
          </a:xfrm>
          <a:prstGeom prst="rect">
            <a:avLst/>
          </a:prstGeom>
          <a:noFill/>
        </p:spPr>
        <p:txBody>
          <a:bodyPr wrap="square" rtlCol="0">
            <a:spAutoFit/>
          </a:bodyPr>
          <a:lstStyle/>
          <a:p>
            <a:pPr algn="ctr"/>
            <a:r>
              <a:rPr lang="nl-NL" sz="3600" dirty="0" smtClean="0">
                <a:latin typeface="Century Gothic"/>
                <a:cs typeface="Century Gothic"/>
              </a:rPr>
              <a:t>Tot een </a:t>
            </a:r>
          </a:p>
          <a:p>
            <a:pPr algn="ctr"/>
            <a:r>
              <a:rPr lang="nl-NL" sz="3600" dirty="0" smtClean="0">
                <a:latin typeface="Century Gothic"/>
                <a:cs typeface="Century Gothic"/>
              </a:rPr>
              <a:t>volgende keer!</a:t>
            </a:r>
            <a:endParaRPr lang="nl-NL" sz="3600" dirty="0">
              <a:latin typeface="Century Gothic"/>
              <a:cs typeface="Century Gothic"/>
            </a:endParaRPr>
          </a:p>
        </p:txBody>
      </p:sp>
    </p:spTree>
    <p:extLst>
      <p:ext uri="{BB962C8B-B14F-4D97-AF65-F5344CB8AC3E}">
        <p14:creationId xmlns:p14="http://schemas.microsoft.com/office/powerpoint/2010/main" xmlns="" val="41514706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078" y="-1"/>
            <a:ext cx="9775037" cy="6907537"/>
          </a:xfrm>
          <a:prstGeom prst="rect">
            <a:avLst/>
          </a:prstGeom>
        </p:spPr>
      </p:pic>
      <p:sp>
        <p:nvSpPr>
          <p:cNvPr id="5" name="Tekstvak 4"/>
          <p:cNvSpPr txBox="1"/>
          <p:nvPr/>
        </p:nvSpPr>
        <p:spPr>
          <a:xfrm>
            <a:off x="3809805" y="778246"/>
            <a:ext cx="4762257" cy="4647426"/>
          </a:xfrm>
          <a:prstGeom prst="rect">
            <a:avLst/>
          </a:prstGeom>
          <a:noFill/>
        </p:spPr>
        <p:txBody>
          <a:bodyPr wrap="square" rtlCol="0">
            <a:spAutoFit/>
          </a:bodyPr>
          <a:lstStyle/>
          <a:p>
            <a:endParaRPr lang="nl-NL" sz="3200" dirty="0"/>
          </a:p>
          <a:p>
            <a:endParaRPr lang="nl-NL" sz="3200" dirty="0" smtClean="0"/>
          </a:p>
          <a:p>
            <a:endParaRPr lang="nl-NL" sz="3200" dirty="0"/>
          </a:p>
          <a:p>
            <a:endParaRPr lang="nl-NL" sz="3200" dirty="0" smtClean="0"/>
          </a:p>
          <a:p>
            <a:endParaRPr lang="nl-NL" sz="3200" dirty="0"/>
          </a:p>
          <a:p>
            <a:endParaRPr lang="nl-NL" sz="3200" dirty="0" smtClean="0"/>
          </a:p>
          <a:p>
            <a:endParaRPr lang="nl-NL" sz="3200" dirty="0"/>
          </a:p>
          <a:p>
            <a:pPr marL="285750" indent="-285750">
              <a:buFont typeface="Arial"/>
              <a:buChar char="•"/>
            </a:pPr>
            <a:endParaRPr lang="nl-NL" dirty="0" smtClean="0"/>
          </a:p>
          <a:p>
            <a:pPr marL="285750" indent="-285750">
              <a:buFont typeface="Arial"/>
              <a:buChar char="•"/>
            </a:pPr>
            <a:endParaRPr lang="nl-NL" dirty="0"/>
          </a:p>
          <a:p>
            <a:pPr marL="285750" indent="-285750">
              <a:buFont typeface="Arial"/>
              <a:buChar char="•"/>
            </a:pPr>
            <a:endParaRPr lang="nl-NL" dirty="0" smtClean="0"/>
          </a:p>
          <a:p>
            <a:pPr marL="285750" indent="-285750">
              <a:buFont typeface="Arial"/>
              <a:buChar char="•"/>
            </a:pPr>
            <a:endParaRPr lang="nl-NL" dirty="0" smtClean="0"/>
          </a:p>
        </p:txBody>
      </p:sp>
      <p:sp>
        <p:nvSpPr>
          <p:cNvPr id="6" name="Rechthoek 5"/>
          <p:cNvSpPr/>
          <p:nvPr/>
        </p:nvSpPr>
        <p:spPr>
          <a:xfrm>
            <a:off x="2286000" y="626301"/>
            <a:ext cx="6286062" cy="5262979"/>
          </a:xfrm>
          <a:prstGeom prst="rect">
            <a:avLst/>
          </a:prstGeom>
        </p:spPr>
        <p:txBody>
          <a:bodyPr wrap="square">
            <a:spAutoFit/>
          </a:bodyPr>
          <a:lstStyle/>
          <a:p>
            <a:pPr algn="ctr"/>
            <a:endParaRPr lang="nl-NL" sz="3600" b="1" dirty="0" smtClean="0"/>
          </a:p>
          <a:p>
            <a:pPr algn="ctr"/>
            <a:r>
              <a:rPr lang="nl-NL" sz="3600" b="1" dirty="0" smtClean="0"/>
              <a:t>Hoe </a:t>
            </a:r>
            <a:r>
              <a:rPr lang="nl-NL" sz="3600" b="1" dirty="0" smtClean="0"/>
              <a:t>houdbaar</a:t>
            </a:r>
          </a:p>
          <a:p>
            <a:pPr algn="ctr"/>
            <a:r>
              <a:rPr lang="nl-NL" sz="3600" b="1" dirty="0" smtClean="0"/>
              <a:t>zijn de </a:t>
            </a:r>
            <a:r>
              <a:rPr lang="nl-NL" sz="3600" b="1" dirty="0" smtClean="0"/>
              <a:t>grenzen </a:t>
            </a:r>
          </a:p>
          <a:p>
            <a:pPr algn="ctr"/>
            <a:r>
              <a:rPr lang="nl-NL" sz="3600" b="1" dirty="0" smtClean="0"/>
              <a:t>van het </a:t>
            </a:r>
          </a:p>
          <a:p>
            <a:pPr algn="ctr"/>
            <a:r>
              <a:rPr lang="nl-NL" sz="3600" b="1" dirty="0" smtClean="0"/>
              <a:t>Politiek  Primaat?</a:t>
            </a:r>
          </a:p>
          <a:p>
            <a:pPr algn="ctr"/>
            <a:endParaRPr lang="nl-NL" sz="2800" dirty="0" smtClean="0"/>
          </a:p>
          <a:p>
            <a:pPr algn="ctr"/>
            <a:r>
              <a:rPr lang="nl-NL" sz="4400" b="1" dirty="0" smtClean="0"/>
              <a:t>Servaas </a:t>
            </a:r>
            <a:r>
              <a:rPr lang="nl-NL" sz="4400" b="1" dirty="0" smtClean="0"/>
              <a:t>Beunk</a:t>
            </a:r>
          </a:p>
          <a:p>
            <a:pPr algn="ctr"/>
            <a:endParaRPr lang="nl-NL" sz="2800" dirty="0" smtClean="0"/>
          </a:p>
          <a:p>
            <a:pPr algn="ctr"/>
            <a:r>
              <a:rPr lang="nl-NL" sz="2800" dirty="0" smtClean="0"/>
              <a:t>OR Live </a:t>
            </a:r>
            <a:endParaRPr lang="nl-NL" sz="2800" dirty="0" smtClean="0"/>
          </a:p>
          <a:p>
            <a:pPr algn="ctr"/>
            <a:r>
              <a:rPr lang="nl-NL" sz="2800" dirty="0" smtClean="0"/>
              <a:t>15-10-15</a:t>
            </a:r>
            <a:endParaRPr lang="nl-NL" sz="2800" dirty="0" smtClean="0"/>
          </a:p>
        </p:txBody>
      </p:sp>
    </p:spTree>
    <p:extLst>
      <p:ext uri="{BB962C8B-B14F-4D97-AF65-F5344CB8AC3E}">
        <p14:creationId xmlns:p14="http://schemas.microsoft.com/office/powerpoint/2010/main" xmlns="" val="9614988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078" y="-1"/>
            <a:ext cx="9775037" cy="6907537"/>
          </a:xfrm>
          <a:prstGeom prst="rect">
            <a:avLst/>
          </a:prstGeom>
        </p:spPr>
      </p:pic>
      <p:sp>
        <p:nvSpPr>
          <p:cNvPr id="5" name="Tekstvak 4"/>
          <p:cNvSpPr txBox="1"/>
          <p:nvPr/>
        </p:nvSpPr>
        <p:spPr>
          <a:xfrm>
            <a:off x="3425345" y="651751"/>
            <a:ext cx="5046118" cy="646331"/>
          </a:xfrm>
          <a:prstGeom prst="rect">
            <a:avLst/>
          </a:prstGeom>
          <a:noFill/>
        </p:spPr>
        <p:txBody>
          <a:bodyPr wrap="square" rtlCol="0">
            <a:spAutoFit/>
          </a:bodyPr>
          <a:lstStyle/>
          <a:p>
            <a:endParaRPr lang="nl-NL" dirty="0" smtClean="0"/>
          </a:p>
          <a:p>
            <a:endParaRPr lang="nl-NL" dirty="0"/>
          </a:p>
        </p:txBody>
      </p:sp>
      <p:sp>
        <p:nvSpPr>
          <p:cNvPr id="10" name="Tekstvak 9"/>
          <p:cNvSpPr txBox="1"/>
          <p:nvPr/>
        </p:nvSpPr>
        <p:spPr>
          <a:xfrm>
            <a:off x="3156559" y="429500"/>
            <a:ext cx="5415503" cy="1323439"/>
          </a:xfrm>
          <a:prstGeom prst="rect">
            <a:avLst/>
          </a:prstGeom>
          <a:noFill/>
        </p:spPr>
        <p:txBody>
          <a:bodyPr wrap="square" rtlCol="0">
            <a:spAutoFit/>
          </a:bodyPr>
          <a:lstStyle/>
          <a:p>
            <a:r>
              <a:rPr lang="nl-NL" sz="4000" b="1" dirty="0" smtClean="0">
                <a:solidFill>
                  <a:srgbClr val="951917"/>
                </a:solidFill>
                <a:latin typeface="Arial"/>
                <a:cs typeface="Arial"/>
              </a:rPr>
              <a:t>Te bespreken onderwerpen</a:t>
            </a:r>
            <a:endParaRPr lang="nl-NL" sz="4000" b="1" dirty="0">
              <a:solidFill>
                <a:srgbClr val="951917"/>
              </a:solidFill>
              <a:latin typeface="Arial"/>
              <a:cs typeface="Arial"/>
            </a:endParaRPr>
          </a:p>
        </p:txBody>
      </p:sp>
      <p:sp>
        <p:nvSpPr>
          <p:cNvPr id="11" name="Tekstvak 10"/>
          <p:cNvSpPr txBox="1"/>
          <p:nvPr/>
        </p:nvSpPr>
        <p:spPr>
          <a:xfrm>
            <a:off x="3156560" y="1624632"/>
            <a:ext cx="5314904" cy="5847755"/>
          </a:xfrm>
          <a:prstGeom prst="rect">
            <a:avLst/>
          </a:prstGeom>
          <a:noFill/>
        </p:spPr>
        <p:txBody>
          <a:bodyPr wrap="square" rtlCol="0">
            <a:spAutoFit/>
          </a:bodyPr>
          <a:lstStyle/>
          <a:p>
            <a:endParaRPr lang="nl-NL" sz="2400" dirty="0" smtClean="0"/>
          </a:p>
          <a:p>
            <a:r>
              <a:rPr lang="nl-NL" sz="2400" dirty="0" smtClean="0"/>
              <a:t>Inleiding</a:t>
            </a:r>
            <a:r>
              <a:rPr lang="nl-NL" sz="2400" dirty="0" smtClean="0"/>
              <a:t>: wat is het primaat van de politiek</a:t>
            </a:r>
            <a:r>
              <a:rPr lang="nl-NL" sz="2400" dirty="0" smtClean="0"/>
              <a:t>?</a:t>
            </a:r>
          </a:p>
          <a:p>
            <a:endParaRPr lang="nl-NL" sz="2400" dirty="0" smtClean="0"/>
          </a:p>
          <a:p>
            <a:r>
              <a:rPr lang="nl-NL" sz="2400" dirty="0" smtClean="0"/>
              <a:t>Welke conclusies kunnen er uit de jurisprudentie worden getrokken</a:t>
            </a:r>
            <a:r>
              <a:rPr lang="nl-NL" sz="2400" dirty="0" smtClean="0"/>
              <a:t>?</a:t>
            </a:r>
          </a:p>
          <a:p>
            <a:endParaRPr lang="nl-NL" sz="2400" dirty="0" smtClean="0"/>
          </a:p>
          <a:p>
            <a:r>
              <a:rPr lang="nl-NL" sz="2400" dirty="0" smtClean="0"/>
              <a:t>Waar zit ruimte</a:t>
            </a:r>
            <a:r>
              <a:rPr lang="nl-NL" sz="2400" dirty="0" smtClean="0"/>
              <a:t>?</a:t>
            </a:r>
          </a:p>
          <a:p>
            <a:endParaRPr lang="nl-NL" sz="2400" dirty="0" smtClean="0"/>
          </a:p>
          <a:p>
            <a:r>
              <a:rPr lang="nl-NL" sz="2400" dirty="0" smtClean="0"/>
              <a:t>Afsluiting</a:t>
            </a:r>
          </a:p>
          <a:p>
            <a:pPr marL="285750" indent="-285750">
              <a:buFont typeface="Arial"/>
              <a:buChar char="•"/>
            </a:pPr>
            <a:endParaRPr lang="nl-NL" sz="2200" dirty="0" smtClean="0">
              <a:latin typeface="Arial"/>
              <a:cs typeface="Arial"/>
            </a:endParaRPr>
          </a:p>
          <a:p>
            <a:pPr marL="285750" indent="-285750">
              <a:buFont typeface="Arial"/>
              <a:buChar char="•"/>
            </a:pPr>
            <a:endParaRPr lang="nl-NL" sz="2200" dirty="0">
              <a:latin typeface="Arial"/>
              <a:cs typeface="Arial"/>
            </a:endParaRPr>
          </a:p>
          <a:p>
            <a:pPr marL="285750" indent="-285750"/>
            <a:endParaRPr lang="nl-NL" dirty="0"/>
          </a:p>
          <a:p>
            <a:pPr marL="285750" indent="-285750">
              <a:buFont typeface="Arial"/>
              <a:buChar char="•"/>
            </a:pPr>
            <a:endParaRPr lang="nl-NL" dirty="0" smtClean="0"/>
          </a:p>
          <a:p>
            <a:pPr marL="285750" indent="-285750">
              <a:buFont typeface="Arial"/>
              <a:buChar char="•"/>
            </a:pPr>
            <a:endParaRPr lang="nl-NL" dirty="0"/>
          </a:p>
          <a:p>
            <a:pPr marL="285750" indent="-285750">
              <a:buFont typeface="Arial"/>
              <a:buChar char="•"/>
            </a:pPr>
            <a:endParaRPr lang="nl-NL" dirty="0" smtClean="0"/>
          </a:p>
          <a:p>
            <a:pPr marL="285750" indent="-285750">
              <a:buFont typeface="Arial"/>
              <a:buChar char="•"/>
            </a:pPr>
            <a:endParaRPr lang="nl-NL" dirty="0" smtClean="0"/>
          </a:p>
        </p:txBody>
      </p:sp>
    </p:spTree>
    <p:extLst>
      <p:ext uri="{BB962C8B-B14F-4D97-AF65-F5344CB8AC3E}">
        <p14:creationId xmlns:p14="http://schemas.microsoft.com/office/powerpoint/2010/main" xmlns="" val="23741595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078" y="-1"/>
            <a:ext cx="9775037" cy="6907537"/>
          </a:xfrm>
          <a:prstGeom prst="rect">
            <a:avLst/>
          </a:prstGeom>
        </p:spPr>
      </p:pic>
      <p:sp>
        <p:nvSpPr>
          <p:cNvPr id="5" name="Tekstvak 4"/>
          <p:cNvSpPr txBox="1"/>
          <p:nvPr/>
        </p:nvSpPr>
        <p:spPr>
          <a:xfrm>
            <a:off x="3425345" y="651751"/>
            <a:ext cx="5046118" cy="646331"/>
          </a:xfrm>
          <a:prstGeom prst="rect">
            <a:avLst/>
          </a:prstGeom>
          <a:noFill/>
        </p:spPr>
        <p:txBody>
          <a:bodyPr wrap="square" rtlCol="0">
            <a:spAutoFit/>
          </a:bodyPr>
          <a:lstStyle/>
          <a:p>
            <a:endParaRPr lang="nl-NL" dirty="0" smtClean="0"/>
          </a:p>
          <a:p>
            <a:endParaRPr lang="nl-NL" dirty="0"/>
          </a:p>
        </p:txBody>
      </p:sp>
      <p:sp>
        <p:nvSpPr>
          <p:cNvPr id="10" name="Tekstvak 9"/>
          <p:cNvSpPr txBox="1"/>
          <p:nvPr/>
        </p:nvSpPr>
        <p:spPr>
          <a:xfrm>
            <a:off x="2680569" y="429500"/>
            <a:ext cx="5891493" cy="1877437"/>
          </a:xfrm>
          <a:prstGeom prst="rect">
            <a:avLst/>
          </a:prstGeom>
          <a:noFill/>
        </p:spPr>
        <p:txBody>
          <a:bodyPr wrap="square" rtlCol="0">
            <a:spAutoFit/>
          </a:bodyPr>
          <a:lstStyle/>
          <a:p>
            <a:pPr algn="ctr"/>
            <a:r>
              <a:rPr lang="nl-NL" sz="3600" b="1" dirty="0" smtClean="0">
                <a:solidFill>
                  <a:srgbClr val="951917"/>
                </a:solidFill>
                <a:latin typeface="Arial"/>
                <a:cs typeface="Arial"/>
              </a:rPr>
              <a:t>Inleiding:</a:t>
            </a:r>
          </a:p>
          <a:p>
            <a:pPr algn="ctr"/>
            <a:r>
              <a:rPr lang="nl-NL" sz="4000" b="1" dirty="0" smtClean="0">
                <a:solidFill>
                  <a:srgbClr val="951917"/>
                </a:solidFill>
                <a:latin typeface="Arial"/>
                <a:cs typeface="Arial"/>
              </a:rPr>
              <a:t>Wat is Primaat van de Politiek?</a:t>
            </a:r>
            <a:endParaRPr lang="nl-NL" sz="4000" b="1" dirty="0">
              <a:solidFill>
                <a:srgbClr val="951917"/>
              </a:solidFill>
              <a:latin typeface="Arial"/>
              <a:cs typeface="Arial"/>
            </a:endParaRPr>
          </a:p>
        </p:txBody>
      </p:sp>
      <p:sp>
        <p:nvSpPr>
          <p:cNvPr id="11" name="Tekstvak 10"/>
          <p:cNvSpPr txBox="1"/>
          <p:nvPr/>
        </p:nvSpPr>
        <p:spPr>
          <a:xfrm>
            <a:off x="3156560" y="1624632"/>
            <a:ext cx="5314904" cy="2893100"/>
          </a:xfrm>
          <a:prstGeom prst="rect">
            <a:avLst/>
          </a:prstGeom>
          <a:noFill/>
        </p:spPr>
        <p:txBody>
          <a:bodyPr wrap="square" rtlCol="0">
            <a:spAutoFit/>
          </a:bodyPr>
          <a:lstStyle/>
          <a:p>
            <a:endParaRPr lang="nl-NL" sz="2400" dirty="0" smtClean="0"/>
          </a:p>
          <a:p>
            <a:endParaRPr lang="nl-NL" sz="2400" dirty="0" smtClean="0"/>
          </a:p>
          <a:p>
            <a:pPr marL="285750" indent="-285750">
              <a:buFont typeface="Arial"/>
              <a:buChar char="•"/>
            </a:pPr>
            <a:endParaRPr lang="nl-NL" sz="2200" dirty="0" smtClean="0">
              <a:latin typeface="Arial"/>
              <a:cs typeface="Arial"/>
            </a:endParaRPr>
          </a:p>
          <a:p>
            <a:pPr marL="285750" indent="-285750">
              <a:buFont typeface="Arial"/>
              <a:buChar char="•"/>
            </a:pPr>
            <a:endParaRPr lang="nl-NL" sz="2200" dirty="0">
              <a:latin typeface="Arial"/>
              <a:cs typeface="Arial"/>
            </a:endParaRPr>
          </a:p>
          <a:p>
            <a:pPr marL="285750" indent="-285750"/>
            <a:endParaRPr lang="nl-NL" dirty="0"/>
          </a:p>
          <a:p>
            <a:pPr marL="285750" indent="-285750">
              <a:buFont typeface="Arial"/>
              <a:buChar char="•"/>
            </a:pPr>
            <a:endParaRPr lang="nl-NL" dirty="0" smtClean="0"/>
          </a:p>
          <a:p>
            <a:pPr marL="285750" indent="-285750">
              <a:buFont typeface="Arial"/>
              <a:buChar char="•"/>
            </a:pPr>
            <a:endParaRPr lang="nl-NL" dirty="0"/>
          </a:p>
          <a:p>
            <a:pPr marL="285750" indent="-285750">
              <a:buFont typeface="Arial"/>
              <a:buChar char="•"/>
            </a:pPr>
            <a:endParaRPr lang="nl-NL" dirty="0" smtClean="0"/>
          </a:p>
          <a:p>
            <a:pPr marL="285750" indent="-285750">
              <a:buFont typeface="Arial"/>
              <a:buChar char="•"/>
            </a:pPr>
            <a:endParaRPr lang="nl-NL" dirty="0" smtClean="0"/>
          </a:p>
        </p:txBody>
      </p:sp>
      <p:sp>
        <p:nvSpPr>
          <p:cNvPr id="6" name="Rechthoek 5"/>
          <p:cNvSpPr/>
          <p:nvPr/>
        </p:nvSpPr>
        <p:spPr>
          <a:xfrm>
            <a:off x="2931090" y="2530257"/>
            <a:ext cx="5987442" cy="3354765"/>
          </a:xfrm>
          <a:prstGeom prst="rect">
            <a:avLst/>
          </a:prstGeom>
        </p:spPr>
        <p:txBody>
          <a:bodyPr wrap="square">
            <a:spAutoFit/>
          </a:bodyPr>
          <a:lstStyle/>
          <a:p>
            <a:r>
              <a:rPr lang="nl-NL" sz="2000" dirty="0" smtClean="0"/>
              <a:t>1995: reikwijdte WOR uitgebreid naar de </a:t>
            </a:r>
            <a:r>
              <a:rPr lang="nl-NL" sz="2000" dirty="0" smtClean="0"/>
              <a:t>overheidssector</a:t>
            </a:r>
          </a:p>
          <a:p>
            <a:endParaRPr lang="nl-NL" sz="2000" dirty="0" smtClean="0"/>
          </a:p>
          <a:p>
            <a:r>
              <a:rPr lang="nl-NL" sz="2000" dirty="0" smtClean="0"/>
              <a:t>Daardoor introductie van primaat van de politiek (artikel 46d onderdeel b WOR):</a:t>
            </a:r>
          </a:p>
          <a:p>
            <a:r>
              <a:rPr lang="nl-NL" sz="1600" i="1" dirty="0" smtClean="0"/>
              <a:t>“</a:t>
            </a:r>
            <a:r>
              <a:rPr lang="nl-NL" sz="1600" i="1" dirty="0" smtClean="0"/>
              <a:t>Voor toepassing van artikel 23, tweede lid, zijn onder de aangelegenheden de onderneming betreffende niet begrepen </a:t>
            </a:r>
            <a:r>
              <a:rPr lang="nl-NL" sz="1600" i="1" u="sng" dirty="0" smtClean="0"/>
              <a:t>de publiekrechtelijke vaststelling van taken </a:t>
            </a:r>
            <a:r>
              <a:rPr lang="nl-NL" sz="1600" i="1" dirty="0" smtClean="0"/>
              <a:t>van publiekrechtelijke lichamen en onderdelen daarvan, noch het </a:t>
            </a:r>
            <a:r>
              <a:rPr lang="nl-NL" sz="1600" i="1" u="sng" dirty="0" smtClean="0"/>
              <a:t>beleid ten aanzien van en de uitvoering van die taken, behoudens voor zover het betreft de gevolgen daarvan voor de werkzaamheden van de in de onderneming werkzame personen.</a:t>
            </a:r>
            <a:r>
              <a:rPr lang="nl-NL" sz="1600" i="1" dirty="0" smtClean="0"/>
              <a:t>”</a:t>
            </a:r>
          </a:p>
        </p:txBody>
      </p:sp>
    </p:spTree>
    <p:extLst>
      <p:ext uri="{BB962C8B-B14F-4D97-AF65-F5344CB8AC3E}">
        <p14:creationId xmlns:p14="http://schemas.microsoft.com/office/powerpoint/2010/main" xmlns="" val="23741595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078" y="-1"/>
            <a:ext cx="9775037" cy="6907537"/>
          </a:xfrm>
          <a:prstGeom prst="rect">
            <a:avLst/>
          </a:prstGeom>
        </p:spPr>
      </p:pic>
      <p:sp>
        <p:nvSpPr>
          <p:cNvPr id="5" name="Tekstvak 4"/>
          <p:cNvSpPr txBox="1"/>
          <p:nvPr/>
        </p:nvSpPr>
        <p:spPr>
          <a:xfrm>
            <a:off x="3425345" y="651751"/>
            <a:ext cx="5046118" cy="646331"/>
          </a:xfrm>
          <a:prstGeom prst="rect">
            <a:avLst/>
          </a:prstGeom>
          <a:noFill/>
        </p:spPr>
        <p:txBody>
          <a:bodyPr wrap="square" rtlCol="0">
            <a:spAutoFit/>
          </a:bodyPr>
          <a:lstStyle/>
          <a:p>
            <a:endParaRPr lang="nl-NL" dirty="0" smtClean="0"/>
          </a:p>
          <a:p>
            <a:endParaRPr lang="nl-NL" dirty="0"/>
          </a:p>
        </p:txBody>
      </p:sp>
      <p:sp>
        <p:nvSpPr>
          <p:cNvPr id="10" name="Tekstvak 9"/>
          <p:cNvSpPr txBox="1"/>
          <p:nvPr/>
        </p:nvSpPr>
        <p:spPr>
          <a:xfrm>
            <a:off x="2680569" y="429500"/>
            <a:ext cx="5891493" cy="1877437"/>
          </a:xfrm>
          <a:prstGeom prst="rect">
            <a:avLst/>
          </a:prstGeom>
          <a:noFill/>
        </p:spPr>
        <p:txBody>
          <a:bodyPr wrap="square" rtlCol="0">
            <a:spAutoFit/>
          </a:bodyPr>
          <a:lstStyle/>
          <a:p>
            <a:pPr algn="ctr"/>
            <a:r>
              <a:rPr lang="nl-NL" sz="3600" b="1" dirty="0" smtClean="0">
                <a:solidFill>
                  <a:srgbClr val="951917"/>
                </a:solidFill>
                <a:latin typeface="Arial"/>
                <a:cs typeface="Arial"/>
              </a:rPr>
              <a:t>Inleiding:</a:t>
            </a:r>
          </a:p>
          <a:p>
            <a:pPr algn="ctr"/>
            <a:r>
              <a:rPr lang="nl-NL" sz="4000" b="1" dirty="0" smtClean="0">
                <a:solidFill>
                  <a:srgbClr val="951917"/>
                </a:solidFill>
                <a:latin typeface="Arial"/>
                <a:cs typeface="Arial"/>
              </a:rPr>
              <a:t>Wat is Primaat van de Politiek? (2)</a:t>
            </a:r>
            <a:endParaRPr lang="nl-NL" sz="4000" b="1" dirty="0">
              <a:solidFill>
                <a:srgbClr val="951917"/>
              </a:solidFill>
              <a:latin typeface="Arial"/>
              <a:cs typeface="Arial"/>
            </a:endParaRPr>
          </a:p>
        </p:txBody>
      </p:sp>
      <p:sp>
        <p:nvSpPr>
          <p:cNvPr id="11" name="Tekstvak 10"/>
          <p:cNvSpPr txBox="1"/>
          <p:nvPr/>
        </p:nvSpPr>
        <p:spPr>
          <a:xfrm>
            <a:off x="3156560" y="1624632"/>
            <a:ext cx="5314904" cy="2893100"/>
          </a:xfrm>
          <a:prstGeom prst="rect">
            <a:avLst/>
          </a:prstGeom>
          <a:noFill/>
        </p:spPr>
        <p:txBody>
          <a:bodyPr wrap="square" rtlCol="0">
            <a:spAutoFit/>
          </a:bodyPr>
          <a:lstStyle/>
          <a:p>
            <a:endParaRPr lang="nl-NL" sz="2400" dirty="0" smtClean="0"/>
          </a:p>
          <a:p>
            <a:endParaRPr lang="nl-NL" sz="2400" dirty="0" smtClean="0"/>
          </a:p>
          <a:p>
            <a:pPr marL="285750" indent="-285750">
              <a:buFont typeface="Arial"/>
              <a:buChar char="•"/>
            </a:pPr>
            <a:endParaRPr lang="nl-NL" sz="2200" dirty="0" smtClean="0">
              <a:latin typeface="Arial"/>
              <a:cs typeface="Arial"/>
            </a:endParaRPr>
          </a:p>
          <a:p>
            <a:pPr marL="285750" indent="-285750">
              <a:buFont typeface="Arial"/>
              <a:buChar char="•"/>
            </a:pPr>
            <a:endParaRPr lang="nl-NL" sz="2200" dirty="0">
              <a:latin typeface="Arial"/>
              <a:cs typeface="Arial"/>
            </a:endParaRPr>
          </a:p>
          <a:p>
            <a:pPr marL="285750" indent="-285750"/>
            <a:endParaRPr lang="nl-NL" dirty="0"/>
          </a:p>
          <a:p>
            <a:pPr marL="285750" indent="-285750">
              <a:buFont typeface="Arial"/>
              <a:buChar char="•"/>
            </a:pPr>
            <a:endParaRPr lang="nl-NL" dirty="0" smtClean="0"/>
          </a:p>
          <a:p>
            <a:pPr marL="285750" indent="-285750">
              <a:buFont typeface="Arial"/>
              <a:buChar char="•"/>
            </a:pPr>
            <a:endParaRPr lang="nl-NL" dirty="0"/>
          </a:p>
          <a:p>
            <a:pPr marL="285750" indent="-285750">
              <a:buFont typeface="Arial"/>
              <a:buChar char="•"/>
            </a:pPr>
            <a:endParaRPr lang="nl-NL" dirty="0" smtClean="0"/>
          </a:p>
          <a:p>
            <a:pPr marL="285750" indent="-285750">
              <a:buFont typeface="Arial"/>
              <a:buChar char="•"/>
            </a:pPr>
            <a:endParaRPr lang="nl-NL" dirty="0" smtClean="0"/>
          </a:p>
        </p:txBody>
      </p:sp>
      <p:sp>
        <p:nvSpPr>
          <p:cNvPr id="7" name="Rechthoek 6"/>
          <p:cNvSpPr/>
          <p:nvPr/>
        </p:nvSpPr>
        <p:spPr>
          <a:xfrm>
            <a:off x="2931090" y="2530257"/>
            <a:ext cx="5824602" cy="3139321"/>
          </a:xfrm>
          <a:prstGeom prst="rect">
            <a:avLst/>
          </a:prstGeom>
        </p:spPr>
        <p:txBody>
          <a:bodyPr wrap="square">
            <a:spAutoFit/>
          </a:bodyPr>
          <a:lstStyle/>
          <a:p>
            <a:pPr>
              <a:lnSpc>
                <a:spcPct val="90000"/>
              </a:lnSpc>
            </a:pPr>
            <a:r>
              <a:rPr lang="nl-NL" sz="2000" dirty="0" smtClean="0"/>
              <a:t>Geen overlegrecht, </a:t>
            </a:r>
            <a:r>
              <a:rPr lang="nl-NL" sz="2000" dirty="0" smtClean="0"/>
              <a:t>dus </a:t>
            </a:r>
            <a:r>
              <a:rPr lang="nl-NL" sz="2000" dirty="0" smtClean="0"/>
              <a:t>ook geen </a:t>
            </a:r>
            <a:r>
              <a:rPr lang="nl-NL" sz="2000" dirty="0" smtClean="0"/>
              <a:t>advies- en instemmingsrecht</a:t>
            </a:r>
            <a:r>
              <a:rPr lang="nl-NL" sz="2000" dirty="0" smtClean="0"/>
              <a:t>!</a:t>
            </a:r>
          </a:p>
          <a:p>
            <a:pPr>
              <a:lnSpc>
                <a:spcPct val="90000"/>
              </a:lnSpc>
            </a:pPr>
            <a:endParaRPr lang="nl-NL" sz="2000" dirty="0" smtClean="0"/>
          </a:p>
          <a:p>
            <a:pPr>
              <a:lnSpc>
                <a:spcPct val="90000"/>
              </a:lnSpc>
            </a:pPr>
            <a:r>
              <a:rPr lang="nl-NL" sz="2000" dirty="0" smtClean="0"/>
              <a:t>Achtergrond: scheiding medezeggenschap en politiek</a:t>
            </a:r>
          </a:p>
          <a:p>
            <a:pPr>
              <a:lnSpc>
                <a:spcPct val="90000"/>
              </a:lnSpc>
            </a:pPr>
            <a:endParaRPr lang="nl-NL" sz="2000" dirty="0" smtClean="0"/>
          </a:p>
          <a:p>
            <a:pPr>
              <a:lnSpc>
                <a:spcPct val="90000"/>
              </a:lnSpc>
            </a:pPr>
            <a:r>
              <a:rPr lang="nl-NL" sz="2000" dirty="0" smtClean="0"/>
              <a:t>Welke elementen blijken uit de wet:</a:t>
            </a:r>
          </a:p>
          <a:p>
            <a:pPr>
              <a:lnSpc>
                <a:spcPct val="90000"/>
              </a:lnSpc>
            </a:pPr>
            <a:endParaRPr lang="nl-NL" sz="2000" dirty="0" smtClean="0"/>
          </a:p>
          <a:p>
            <a:pPr>
              <a:lnSpc>
                <a:spcPct val="90000"/>
              </a:lnSpc>
              <a:buFontTx/>
              <a:buChar char="-"/>
            </a:pPr>
            <a:r>
              <a:rPr lang="nl-NL" sz="2000" dirty="0" smtClean="0"/>
              <a:t>Publiekrechtelijke vaststelling van taken;</a:t>
            </a:r>
          </a:p>
          <a:p>
            <a:pPr>
              <a:lnSpc>
                <a:spcPct val="90000"/>
              </a:lnSpc>
              <a:buFontTx/>
              <a:buChar char="-"/>
            </a:pPr>
            <a:r>
              <a:rPr lang="nl-NL" sz="2000" dirty="0" smtClean="0"/>
              <a:t>Of beleid of uitvoering van deze publiekrechtelijke taken;</a:t>
            </a:r>
          </a:p>
          <a:p>
            <a:pPr>
              <a:lnSpc>
                <a:spcPct val="90000"/>
              </a:lnSpc>
              <a:buFontTx/>
              <a:buChar char="-"/>
            </a:pPr>
            <a:r>
              <a:rPr lang="nl-NL" sz="2000" dirty="0" smtClean="0"/>
              <a:t>Uitzondering op de uitzondering: personele gevolgen.</a:t>
            </a:r>
            <a:endParaRPr lang="nl-NL" sz="2000" dirty="0" smtClean="0"/>
          </a:p>
        </p:txBody>
      </p:sp>
    </p:spTree>
    <p:extLst>
      <p:ext uri="{BB962C8B-B14F-4D97-AF65-F5344CB8AC3E}">
        <p14:creationId xmlns:p14="http://schemas.microsoft.com/office/powerpoint/2010/main" xmlns="" val="23741595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078" y="-1"/>
            <a:ext cx="9775037" cy="6907537"/>
          </a:xfrm>
          <a:prstGeom prst="rect">
            <a:avLst/>
          </a:prstGeom>
        </p:spPr>
      </p:pic>
      <p:sp>
        <p:nvSpPr>
          <p:cNvPr id="5" name="Tekstvak 4"/>
          <p:cNvSpPr txBox="1"/>
          <p:nvPr/>
        </p:nvSpPr>
        <p:spPr>
          <a:xfrm>
            <a:off x="3425345" y="651751"/>
            <a:ext cx="5046118" cy="646331"/>
          </a:xfrm>
          <a:prstGeom prst="rect">
            <a:avLst/>
          </a:prstGeom>
          <a:noFill/>
        </p:spPr>
        <p:txBody>
          <a:bodyPr wrap="square" rtlCol="0">
            <a:spAutoFit/>
          </a:bodyPr>
          <a:lstStyle/>
          <a:p>
            <a:endParaRPr lang="nl-NL" dirty="0" smtClean="0"/>
          </a:p>
          <a:p>
            <a:endParaRPr lang="nl-NL" dirty="0"/>
          </a:p>
        </p:txBody>
      </p:sp>
      <p:sp>
        <p:nvSpPr>
          <p:cNvPr id="10" name="Tekstvak 9"/>
          <p:cNvSpPr txBox="1"/>
          <p:nvPr/>
        </p:nvSpPr>
        <p:spPr>
          <a:xfrm>
            <a:off x="2680569" y="429500"/>
            <a:ext cx="5891493" cy="615553"/>
          </a:xfrm>
          <a:prstGeom prst="rect">
            <a:avLst/>
          </a:prstGeom>
          <a:noFill/>
        </p:spPr>
        <p:txBody>
          <a:bodyPr wrap="square" rtlCol="0">
            <a:spAutoFit/>
          </a:bodyPr>
          <a:lstStyle/>
          <a:p>
            <a:pPr algn="ctr"/>
            <a:r>
              <a:rPr lang="nl-NL" sz="3400" b="1" dirty="0" smtClean="0">
                <a:solidFill>
                  <a:srgbClr val="951917"/>
                </a:solidFill>
                <a:latin typeface="Arial"/>
                <a:cs typeface="Arial"/>
              </a:rPr>
              <a:t>Wat zegt de jurisprudentie?</a:t>
            </a:r>
            <a:endParaRPr lang="nl-NL" sz="3400" b="1" dirty="0">
              <a:solidFill>
                <a:srgbClr val="951917"/>
              </a:solidFill>
              <a:latin typeface="Arial"/>
              <a:cs typeface="Arial"/>
            </a:endParaRPr>
          </a:p>
        </p:txBody>
      </p:sp>
      <p:sp>
        <p:nvSpPr>
          <p:cNvPr id="11" name="Tekstvak 10"/>
          <p:cNvSpPr txBox="1"/>
          <p:nvPr/>
        </p:nvSpPr>
        <p:spPr>
          <a:xfrm>
            <a:off x="3156560" y="1624632"/>
            <a:ext cx="5314904" cy="5952399"/>
          </a:xfrm>
          <a:prstGeom prst="rect">
            <a:avLst/>
          </a:prstGeom>
          <a:noFill/>
        </p:spPr>
        <p:txBody>
          <a:bodyPr wrap="square" rtlCol="0">
            <a:spAutoFit/>
          </a:bodyPr>
          <a:lstStyle/>
          <a:p>
            <a:pPr>
              <a:lnSpc>
                <a:spcPct val="80000"/>
              </a:lnSpc>
            </a:pPr>
            <a:r>
              <a:rPr lang="nl-NL" sz="2400" dirty="0" smtClean="0"/>
              <a:t>Het </a:t>
            </a:r>
            <a:r>
              <a:rPr lang="nl-NL" sz="2400" dirty="0" smtClean="0"/>
              <a:t>besluit dient te kunnen worden toegerekend aan de ondernemer (let op: ‘medeondernemerschap’);</a:t>
            </a:r>
          </a:p>
          <a:p>
            <a:pPr>
              <a:lnSpc>
                <a:spcPct val="80000"/>
              </a:lnSpc>
            </a:pPr>
            <a:endParaRPr lang="nl-NL" sz="2400" dirty="0" smtClean="0"/>
          </a:p>
          <a:p>
            <a:pPr>
              <a:lnSpc>
                <a:spcPct val="80000"/>
              </a:lnSpc>
            </a:pPr>
            <a:r>
              <a:rPr lang="nl-NL" sz="2400" dirty="0" smtClean="0"/>
              <a:t>Het maakt in beginsel niet uit door welk orgaan het besluit is genomen (democratisch gekozen orgaan of een ambtelijk ingesteld orgaan). </a:t>
            </a:r>
            <a:endParaRPr lang="nl-NL" sz="2400" dirty="0" smtClean="0"/>
          </a:p>
          <a:p>
            <a:pPr>
              <a:lnSpc>
                <a:spcPct val="80000"/>
              </a:lnSpc>
            </a:pPr>
            <a:r>
              <a:rPr lang="nl-NL" sz="2400" dirty="0" smtClean="0"/>
              <a:t>Ook </a:t>
            </a:r>
            <a:r>
              <a:rPr lang="nl-NL" sz="2400" dirty="0" smtClean="0"/>
              <a:t>besluiten van democratisch gekozen organen kunnen derhalve onder het adviesrecht vallen. Daarentegen kunnen ook besluiten van ambtelijke organen onder het primaat van de politiek vallen;</a:t>
            </a:r>
          </a:p>
          <a:p>
            <a:pPr>
              <a:lnSpc>
                <a:spcPct val="80000"/>
              </a:lnSpc>
            </a:pPr>
            <a:endParaRPr lang="nl-NL" sz="2400" dirty="0" smtClean="0"/>
          </a:p>
          <a:p>
            <a:pPr marL="285750" indent="-285750">
              <a:buFont typeface="Arial"/>
              <a:buChar char="•"/>
            </a:pPr>
            <a:endParaRPr lang="nl-NL" sz="2200" dirty="0">
              <a:latin typeface="Arial"/>
              <a:cs typeface="Arial"/>
            </a:endParaRPr>
          </a:p>
          <a:p>
            <a:pPr marL="285750" indent="-285750"/>
            <a:endParaRPr lang="nl-NL" dirty="0"/>
          </a:p>
          <a:p>
            <a:pPr marL="285750" indent="-285750">
              <a:buFont typeface="Arial"/>
              <a:buChar char="•"/>
            </a:pPr>
            <a:endParaRPr lang="nl-NL" dirty="0" smtClean="0"/>
          </a:p>
          <a:p>
            <a:pPr marL="285750" indent="-285750">
              <a:buFont typeface="Arial"/>
              <a:buChar char="•"/>
            </a:pPr>
            <a:endParaRPr lang="nl-NL" dirty="0"/>
          </a:p>
          <a:p>
            <a:pPr marL="285750" indent="-285750">
              <a:buFont typeface="Arial"/>
              <a:buChar char="•"/>
            </a:pPr>
            <a:endParaRPr lang="nl-NL" dirty="0" smtClean="0"/>
          </a:p>
          <a:p>
            <a:pPr marL="285750" indent="-285750">
              <a:buFont typeface="Arial"/>
              <a:buChar char="•"/>
            </a:pPr>
            <a:endParaRPr lang="nl-NL" dirty="0" smtClean="0"/>
          </a:p>
        </p:txBody>
      </p:sp>
      <p:sp>
        <p:nvSpPr>
          <p:cNvPr id="7" name="Rechthoek 6"/>
          <p:cNvSpPr/>
          <p:nvPr/>
        </p:nvSpPr>
        <p:spPr>
          <a:xfrm>
            <a:off x="2931090" y="2530257"/>
            <a:ext cx="5824602" cy="369332"/>
          </a:xfrm>
          <a:prstGeom prst="rect">
            <a:avLst/>
          </a:prstGeom>
        </p:spPr>
        <p:txBody>
          <a:bodyPr wrap="square">
            <a:spAutoFit/>
          </a:bodyPr>
          <a:lstStyle/>
          <a:p>
            <a:pPr>
              <a:lnSpc>
                <a:spcPct val="90000"/>
              </a:lnSpc>
            </a:pPr>
            <a:r>
              <a:rPr lang="nl-NL" sz="2000" dirty="0" smtClean="0"/>
              <a:t>.</a:t>
            </a:r>
            <a:endParaRPr lang="nl-NL" sz="2000" dirty="0" smtClean="0"/>
          </a:p>
        </p:txBody>
      </p:sp>
    </p:spTree>
    <p:extLst>
      <p:ext uri="{BB962C8B-B14F-4D97-AF65-F5344CB8AC3E}">
        <p14:creationId xmlns:p14="http://schemas.microsoft.com/office/powerpoint/2010/main" xmlns="" val="23741595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078" y="-1"/>
            <a:ext cx="9775037" cy="6907537"/>
          </a:xfrm>
          <a:prstGeom prst="rect">
            <a:avLst/>
          </a:prstGeom>
        </p:spPr>
      </p:pic>
      <p:sp>
        <p:nvSpPr>
          <p:cNvPr id="5" name="Tekstvak 4"/>
          <p:cNvSpPr txBox="1"/>
          <p:nvPr/>
        </p:nvSpPr>
        <p:spPr>
          <a:xfrm>
            <a:off x="3425345" y="651751"/>
            <a:ext cx="5046118" cy="646331"/>
          </a:xfrm>
          <a:prstGeom prst="rect">
            <a:avLst/>
          </a:prstGeom>
          <a:noFill/>
        </p:spPr>
        <p:txBody>
          <a:bodyPr wrap="square" rtlCol="0">
            <a:spAutoFit/>
          </a:bodyPr>
          <a:lstStyle/>
          <a:p>
            <a:endParaRPr lang="nl-NL" dirty="0" smtClean="0"/>
          </a:p>
          <a:p>
            <a:endParaRPr lang="nl-NL" dirty="0"/>
          </a:p>
        </p:txBody>
      </p:sp>
      <p:sp>
        <p:nvSpPr>
          <p:cNvPr id="10" name="Tekstvak 9"/>
          <p:cNvSpPr txBox="1"/>
          <p:nvPr/>
        </p:nvSpPr>
        <p:spPr>
          <a:xfrm>
            <a:off x="2680569" y="429500"/>
            <a:ext cx="5891493" cy="1138773"/>
          </a:xfrm>
          <a:prstGeom prst="rect">
            <a:avLst/>
          </a:prstGeom>
          <a:noFill/>
        </p:spPr>
        <p:txBody>
          <a:bodyPr wrap="square" rtlCol="0">
            <a:spAutoFit/>
          </a:bodyPr>
          <a:lstStyle/>
          <a:p>
            <a:pPr algn="ctr"/>
            <a:r>
              <a:rPr lang="nl-NL" sz="3400" b="1" dirty="0" smtClean="0">
                <a:solidFill>
                  <a:srgbClr val="951917"/>
                </a:solidFill>
                <a:latin typeface="Arial"/>
                <a:cs typeface="Arial"/>
              </a:rPr>
              <a:t>Wat zegt de jurisprudentie? 2</a:t>
            </a:r>
            <a:endParaRPr lang="nl-NL" sz="3400" b="1" dirty="0">
              <a:solidFill>
                <a:srgbClr val="951917"/>
              </a:solidFill>
              <a:latin typeface="Arial"/>
              <a:cs typeface="Arial"/>
            </a:endParaRPr>
          </a:p>
        </p:txBody>
      </p:sp>
      <p:sp>
        <p:nvSpPr>
          <p:cNvPr id="11" name="Tekstvak 10"/>
          <p:cNvSpPr txBox="1"/>
          <p:nvPr/>
        </p:nvSpPr>
        <p:spPr>
          <a:xfrm>
            <a:off x="3156560" y="1624632"/>
            <a:ext cx="5314904" cy="2111347"/>
          </a:xfrm>
          <a:prstGeom prst="rect">
            <a:avLst/>
          </a:prstGeom>
          <a:noFill/>
        </p:spPr>
        <p:txBody>
          <a:bodyPr wrap="square" rtlCol="0">
            <a:spAutoFit/>
          </a:bodyPr>
          <a:lstStyle/>
          <a:p>
            <a:pPr>
              <a:lnSpc>
                <a:spcPct val="80000"/>
              </a:lnSpc>
            </a:pPr>
            <a:endParaRPr lang="nl-NL" sz="2400" dirty="0" smtClean="0"/>
          </a:p>
          <a:p>
            <a:pPr marL="285750" indent="-285750">
              <a:buFont typeface="Arial"/>
              <a:buChar char="•"/>
            </a:pPr>
            <a:endParaRPr lang="nl-NL" sz="2200" dirty="0">
              <a:latin typeface="Arial"/>
              <a:cs typeface="Arial"/>
            </a:endParaRPr>
          </a:p>
          <a:p>
            <a:pPr marL="285750" indent="-285750"/>
            <a:endParaRPr lang="nl-NL" dirty="0"/>
          </a:p>
          <a:p>
            <a:pPr marL="285750" indent="-285750">
              <a:buFont typeface="Arial"/>
              <a:buChar char="•"/>
            </a:pPr>
            <a:endParaRPr lang="nl-NL" dirty="0" smtClean="0"/>
          </a:p>
          <a:p>
            <a:pPr marL="285750" indent="-285750">
              <a:buFont typeface="Arial"/>
              <a:buChar char="•"/>
            </a:pPr>
            <a:endParaRPr lang="nl-NL" dirty="0"/>
          </a:p>
          <a:p>
            <a:pPr marL="285750" indent="-285750">
              <a:buFont typeface="Arial"/>
              <a:buChar char="•"/>
            </a:pPr>
            <a:endParaRPr lang="nl-NL" dirty="0" smtClean="0"/>
          </a:p>
          <a:p>
            <a:pPr marL="285750" indent="-285750">
              <a:buFont typeface="Arial"/>
              <a:buChar char="•"/>
            </a:pPr>
            <a:endParaRPr lang="nl-NL" dirty="0" smtClean="0"/>
          </a:p>
        </p:txBody>
      </p:sp>
      <p:sp>
        <p:nvSpPr>
          <p:cNvPr id="7" name="Rechthoek 6"/>
          <p:cNvSpPr/>
          <p:nvPr/>
        </p:nvSpPr>
        <p:spPr>
          <a:xfrm>
            <a:off x="2931090" y="2530257"/>
            <a:ext cx="5824602" cy="369332"/>
          </a:xfrm>
          <a:prstGeom prst="rect">
            <a:avLst/>
          </a:prstGeom>
        </p:spPr>
        <p:txBody>
          <a:bodyPr wrap="square">
            <a:spAutoFit/>
          </a:bodyPr>
          <a:lstStyle/>
          <a:p>
            <a:pPr>
              <a:lnSpc>
                <a:spcPct val="90000"/>
              </a:lnSpc>
            </a:pPr>
            <a:r>
              <a:rPr lang="nl-NL" sz="2000" dirty="0" smtClean="0"/>
              <a:t>.</a:t>
            </a:r>
            <a:endParaRPr lang="nl-NL" sz="2000" dirty="0" smtClean="0"/>
          </a:p>
        </p:txBody>
      </p:sp>
      <p:sp>
        <p:nvSpPr>
          <p:cNvPr id="8" name="Rechthoek 7"/>
          <p:cNvSpPr/>
          <p:nvPr/>
        </p:nvSpPr>
        <p:spPr>
          <a:xfrm>
            <a:off x="3156560" y="1720839"/>
            <a:ext cx="5314904" cy="3539430"/>
          </a:xfrm>
          <a:prstGeom prst="rect">
            <a:avLst/>
          </a:prstGeom>
        </p:spPr>
        <p:txBody>
          <a:bodyPr wrap="square">
            <a:spAutoFit/>
          </a:bodyPr>
          <a:lstStyle/>
          <a:p>
            <a:pPr>
              <a:lnSpc>
                <a:spcPct val="80000"/>
              </a:lnSpc>
            </a:pPr>
            <a:r>
              <a:rPr lang="nl-NL" sz="2000" dirty="0" smtClean="0"/>
              <a:t>Er dient gekeken te worden naar de aard en inhoud van het besluit: is dit al dan niet genomen vanuit een politieke context (een typische overheidstaak)? Daarbij kan wel enige waarde worden gehecht aan de constatering door welk orgaan het besluit is genomen. Daarbij is relevant of het besluit is genomen vanuit instructies ‘van hogere hand’ of een ‘eigen’ besluit is</a:t>
            </a:r>
            <a:r>
              <a:rPr lang="nl-NL" sz="2000" dirty="0" smtClean="0"/>
              <a:t>;</a:t>
            </a:r>
          </a:p>
          <a:p>
            <a:pPr>
              <a:lnSpc>
                <a:spcPct val="80000"/>
              </a:lnSpc>
            </a:pPr>
            <a:endParaRPr lang="nl-NL" sz="2000" dirty="0" smtClean="0"/>
          </a:p>
          <a:p>
            <a:pPr>
              <a:lnSpc>
                <a:spcPct val="80000"/>
              </a:lnSpc>
            </a:pPr>
            <a:endParaRPr lang="nl-NL" sz="2000" dirty="0" smtClean="0"/>
          </a:p>
          <a:p>
            <a:pPr>
              <a:lnSpc>
                <a:spcPct val="80000"/>
              </a:lnSpc>
            </a:pPr>
            <a:r>
              <a:rPr lang="nl-NL" sz="2000" dirty="0" smtClean="0"/>
              <a:t>Indien de ondernemer op enig moment advies vraagt aan de ondernemingsraad, is hij daar aan gebonden. In een later stadium kan geen beroep meer worden gedaan op het politieke primaat.</a:t>
            </a:r>
            <a:endParaRPr lang="nl-NL" sz="2000" dirty="0" smtClean="0"/>
          </a:p>
        </p:txBody>
      </p:sp>
    </p:spTree>
    <p:extLst>
      <p:ext uri="{BB962C8B-B14F-4D97-AF65-F5344CB8AC3E}">
        <p14:creationId xmlns:p14="http://schemas.microsoft.com/office/powerpoint/2010/main" xmlns="" val="23741595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078" y="-1"/>
            <a:ext cx="9775037" cy="6907537"/>
          </a:xfrm>
          <a:prstGeom prst="rect">
            <a:avLst/>
          </a:prstGeom>
        </p:spPr>
      </p:pic>
      <p:sp>
        <p:nvSpPr>
          <p:cNvPr id="5" name="Tekstvak 4"/>
          <p:cNvSpPr txBox="1"/>
          <p:nvPr/>
        </p:nvSpPr>
        <p:spPr>
          <a:xfrm>
            <a:off x="3425345" y="651751"/>
            <a:ext cx="5046118" cy="646331"/>
          </a:xfrm>
          <a:prstGeom prst="rect">
            <a:avLst/>
          </a:prstGeom>
          <a:noFill/>
        </p:spPr>
        <p:txBody>
          <a:bodyPr wrap="square" rtlCol="0">
            <a:spAutoFit/>
          </a:bodyPr>
          <a:lstStyle/>
          <a:p>
            <a:endParaRPr lang="nl-NL" dirty="0" smtClean="0"/>
          </a:p>
          <a:p>
            <a:endParaRPr lang="nl-NL" dirty="0"/>
          </a:p>
        </p:txBody>
      </p:sp>
      <p:sp>
        <p:nvSpPr>
          <p:cNvPr id="10" name="Tekstvak 9"/>
          <p:cNvSpPr txBox="1"/>
          <p:nvPr/>
        </p:nvSpPr>
        <p:spPr>
          <a:xfrm>
            <a:off x="2680569" y="429500"/>
            <a:ext cx="5891493" cy="615553"/>
          </a:xfrm>
          <a:prstGeom prst="rect">
            <a:avLst/>
          </a:prstGeom>
          <a:noFill/>
        </p:spPr>
        <p:txBody>
          <a:bodyPr wrap="square" rtlCol="0">
            <a:spAutoFit/>
          </a:bodyPr>
          <a:lstStyle/>
          <a:p>
            <a:pPr algn="ctr"/>
            <a:r>
              <a:rPr lang="nl-NL" sz="3400" b="1" dirty="0" smtClean="0">
                <a:solidFill>
                  <a:srgbClr val="951917"/>
                </a:solidFill>
                <a:latin typeface="Arial"/>
                <a:cs typeface="Arial"/>
              </a:rPr>
              <a:t>Stappenplan</a:t>
            </a:r>
            <a:endParaRPr lang="nl-NL" sz="3400" b="1" dirty="0">
              <a:solidFill>
                <a:srgbClr val="951917"/>
              </a:solidFill>
              <a:latin typeface="Arial"/>
              <a:cs typeface="Arial"/>
            </a:endParaRPr>
          </a:p>
        </p:txBody>
      </p:sp>
      <p:sp>
        <p:nvSpPr>
          <p:cNvPr id="11" name="Tekstvak 10"/>
          <p:cNvSpPr txBox="1"/>
          <p:nvPr/>
        </p:nvSpPr>
        <p:spPr>
          <a:xfrm>
            <a:off x="3156560" y="1624632"/>
            <a:ext cx="5314904" cy="2111347"/>
          </a:xfrm>
          <a:prstGeom prst="rect">
            <a:avLst/>
          </a:prstGeom>
          <a:noFill/>
        </p:spPr>
        <p:txBody>
          <a:bodyPr wrap="square" rtlCol="0">
            <a:spAutoFit/>
          </a:bodyPr>
          <a:lstStyle/>
          <a:p>
            <a:pPr>
              <a:lnSpc>
                <a:spcPct val="80000"/>
              </a:lnSpc>
            </a:pPr>
            <a:endParaRPr lang="nl-NL" sz="2400" dirty="0" smtClean="0"/>
          </a:p>
          <a:p>
            <a:pPr marL="285750" indent="-285750">
              <a:buFont typeface="Arial"/>
              <a:buChar char="•"/>
            </a:pPr>
            <a:endParaRPr lang="nl-NL" sz="2200" dirty="0">
              <a:latin typeface="Arial"/>
              <a:cs typeface="Arial"/>
            </a:endParaRPr>
          </a:p>
          <a:p>
            <a:pPr marL="285750" indent="-285750"/>
            <a:endParaRPr lang="nl-NL" dirty="0"/>
          </a:p>
          <a:p>
            <a:pPr marL="285750" indent="-285750">
              <a:buFont typeface="Arial"/>
              <a:buChar char="•"/>
            </a:pPr>
            <a:endParaRPr lang="nl-NL" dirty="0" smtClean="0"/>
          </a:p>
          <a:p>
            <a:pPr marL="285750" indent="-285750">
              <a:buFont typeface="Arial"/>
              <a:buChar char="•"/>
            </a:pPr>
            <a:endParaRPr lang="nl-NL" dirty="0"/>
          </a:p>
          <a:p>
            <a:pPr marL="285750" indent="-285750">
              <a:buFont typeface="Arial"/>
              <a:buChar char="•"/>
            </a:pPr>
            <a:endParaRPr lang="nl-NL" dirty="0" smtClean="0"/>
          </a:p>
          <a:p>
            <a:pPr marL="285750" indent="-285750">
              <a:buFont typeface="Arial"/>
              <a:buChar char="•"/>
            </a:pPr>
            <a:endParaRPr lang="nl-NL" dirty="0" smtClean="0"/>
          </a:p>
        </p:txBody>
      </p:sp>
      <p:sp>
        <p:nvSpPr>
          <p:cNvPr id="7" name="Rechthoek 6"/>
          <p:cNvSpPr/>
          <p:nvPr/>
        </p:nvSpPr>
        <p:spPr>
          <a:xfrm>
            <a:off x="2931090" y="2530257"/>
            <a:ext cx="5824602" cy="369332"/>
          </a:xfrm>
          <a:prstGeom prst="rect">
            <a:avLst/>
          </a:prstGeom>
        </p:spPr>
        <p:txBody>
          <a:bodyPr wrap="square">
            <a:spAutoFit/>
          </a:bodyPr>
          <a:lstStyle/>
          <a:p>
            <a:pPr>
              <a:lnSpc>
                <a:spcPct val="90000"/>
              </a:lnSpc>
            </a:pPr>
            <a:r>
              <a:rPr lang="nl-NL" sz="2000" dirty="0" smtClean="0"/>
              <a:t>.</a:t>
            </a:r>
            <a:endParaRPr lang="nl-NL" sz="2000" dirty="0" smtClean="0"/>
          </a:p>
        </p:txBody>
      </p:sp>
      <p:sp>
        <p:nvSpPr>
          <p:cNvPr id="8" name="Rechthoek 7"/>
          <p:cNvSpPr/>
          <p:nvPr/>
        </p:nvSpPr>
        <p:spPr>
          <a:xfrm>
            <a:off x="3156560" y="1720839"/>
            <a:ext cx="5314904" cy="344710"/>
          </a:xfrm>
          <a:prstGeom prst="rect">
            <a:avLst/>
          </a:prstGeom>
        </p:spPr>
        <p:txBody>
          <a:bodyPr wrap="square">
            <a:spAutoFit/>
          </a:bodyPr>
          <a:lstStyle/>
          <a:p>
            <a:pPr>
              <a:lnSpc>
                <a:spcPct val="80000"/>
              </a:lnSpc>
            </a:pPr>
            <a:endParaRPr lang="nl-NL" sz="2000" dirty="0" smtClean="0"/>
          </a:p>
        </p:txBody>
      </p:sp>
      <p:sp>
        <p:nvSpPr>
          <p:cNvPr id="9" name="Rechthoek 8"/>
          <p:cNvSpPr/>
          <p:nvPr/>
        </p:nvSpPr>
        <p:spPr>
          <a:xfrm>
            <a:off x="2931090" y="1298082"/>
            <a:ext cx="5824602" cy="4770537"/>
          </a:xfrm>
          <a:prstGeom prst="rect">
            <a:avLst/>
          </a:prstGeom>
        </p:spPr>
        <p:txBody>
          <a:bodyPr wrap="square">
            <a:spAutoFit/>
          </a:bodyPr>
          <a:lstStyle/>
          <a:p>
            <a:pPr algn="just">
              <a:spcBef>
                <a:spcPct val="0"/>
              </a:spcBef>
            </a:pPr>
            <a:r>
              <a:rPr lang="nl-NL" sz="1600" b="1" dirty="0" smtClean="0"/>
              <a:t>Stap 1: wie heeft het besluit genomen?</a:t>
            </a:r>
          </a:p>
          <a:p>
            <a:pPr algn="just">
              <a:spcBef>
                <a:spcPct val="0"/>
              </a:spcBef>
              <a:buFontTx/>
              <a:buChar char="-"/>
            </a:pPr>
            <a:r>
              <a:rPr lang="nl-NL" sz="1600" dirty="0" smtClean="0"/>
              <a:t>Besluit van de ondernemer?</a:t>
            </a:r>
          </a:p>
          <a:p>
            <a:pPr algn="just">
              <a:spcBef>
                <a:spcPct val="0"/>
              </a:spcBef>
              <a:buFontTx/>
              <a:buChar char="-"/>
            </a:pPr>
            <a:r>
              <a:rPr lang="nl-NL" sz="1600" dirty="0" smtClean="0"/>
              <a:t>Medeondernemerschap?</a:t>
            </a:r>
          </a:p>
          <a:p>
            <a:pPr algn="just">
              <a:spcBef>
                <a:spcPct val="0"/>
              </a:spcBef>
              <a:buFontTx/>
              <a:buChar char="-"/>
            </a:pPr>
            <a:endParaRPr lang="nl-NL" sz="1600" dirty="0" smtClean="0"/>
          </a:p>
          <a:p>
            <a:pPr algn="just">
              <a:spcBef>
                <a:spcPct val="0"/>
              </a:spcBef>
            </a:pPr>
            <a:r>
              <a:rPr lang="nl-NL" sz="1600" b="1" dirty="0" smtClean="0"/>
              <a:t>Stap 2: Heeft de aangelegenheid betrekking op een publiekrechtelijke taak?</a:t>
            </a:r>
          </a:p>
          <a:p>
            <a:pPr algn="just">
              <a:spcBef>
                <a:spcPct val="0"/>
              </a:spcBef>
              <a:buFontTx/>
              <a:buChar char="-"/>
            </a:pPr>
            <a:r>
              <a:rPr lang="nl-NL" sz="1600" dirty="0" smtClean="0"/>
              <a:t>Welk orgaan? (Is niet doorslaggevend, maar kan wel richtinggevend zijn!);</a:t>
            </a:r>
          </a:p>
          <a:p>
            <a:pPr algn="just">
              <a:spcBef>
                <a:spcPct val="0"/>
              </a:spcBef>
              <a:buFontTx/>
              <a:buChar char="-"/>
            </a:pPr>
            <a:r>
              <a:rPr lang="nl-NL" sz="1600" dirty="0" smtClean="0"/>
              <a:t>Materiële wetgeving;</a:t>
            </a:r>
          </a:p>
          <a:p>
            <a:pPr algn="just">
              <a:spcBef>
                <a:spcPct val="0"/>
              </a:spcBef>
              <a:buFontTx/>
              <a:buChar char="-"/>
            </a:pPr>
            <a:r>
              <a:rPr lang="nl-NL" sz="1600" dirty="0" smtClean="0"/>
              <a:t>Typische overheidsaangelegenheid;</a:t>
            </a:r>
          </a:p>
          <a:p>
            <a:pPr algn="just">
              <a:spcBef>
                <a:spcPct val="0"/>
              </a:spcBef>
              <a:buFontTx/>
              <a:buChar char="-"/>
            </a:pPr>
            <a:r>
              <a:rPr lang="nl-NL" sz="1600" dirty="0" smtClean="0"/>
              <a:t>Genomen vanuit een politieke context met politieke overwegingen (enkel genomen door democratisch gekozen orgaan is niet voldoende!);</a:t>
            </a:r>
          </a:p>
          <a:p>
            <a:pPr algn="just">
              <a:spcBef>
                <a:spcPct val="0"/>
              </a:spcBef>
              <a:buFontTx/>
              <a:buChar char="-"/>
            </a:pPr>
            <a:r>
              <a:rPr lang="nl-NL" sz="1600" dirty="0" smtClean="0"/>
              <a:t>Op voordracht van hogere overheidsorganen (bijvoorbeeld naar aanleiding van provinciaal of ministerieel besluit.</a:t>
            </a:r>
          </a:p>
          <a:p>
            <a:pPr algn="just">
              <a:spcBef>
                <a:spcPct val="0"/>
              </a:spcBef>
              <a:buFontTx/>
              <a:buChar char="-"/>
            </a:pPr>
            <a:endParaRPr lang="nl-NL" sz="1600" dirty="0" smtClean="0"/>
          </a:p>
          <a:p>
            <a:pPr algn="just">
              <a:spcBef>
                <a:spcPct val="0"/>
              </a:spcBef>
            </a:pPr>
            <a:r>
              <a:rPr lang="nl-NL" sz="1600" b="1" dirty="0" smtClean="0"/>
              <a:t>Stap 3: Is er sprake van (voorzienbare) personele gevolgen van het besluit?</a:t>
            </a:r>
          </a:p>
          <a:p>
            <a:pPr algn="just">
              <a:spcBef>
                <a:spcPct val="0"/>
              </a:spcBef>
              <a:buFontTx/>
              <a:buNone/>
            </a:pPr>
            <a:r>
              <a:rPr lang="nl-NL" sz="1600" dirty="0" smtClean="0"/>
              <a:t>- 	Direct of indirect?</a:t>
            </a:r>
            <a:endParaRPr lang="nl-NL" sz="1600" dirty="0"/>
          </a:p>
        </p:txBody>
      </p:sp>
    </p:spTree>
    <p:extLst>
      <p:ext uri="{BB962C8B-B14F-4D97-AF65-F5344CB8AC3E}">
        <p14:creationId xmlns:p14="http://schemas.microsoft.com/office/powerpoint/2010/main" xmlns="" val="23741595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6medezeggenschap.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31037" y="0"/>
            <a:ext cx="9775037" cy="6907537"/>
          </a:xfrm>
          <a:prstGeom prst="rect">
            <a:avLst/>
          </a:prstGeom>
        </p:spPr>
      </p:pic>
      <p:sp>
        <p:nvSpPr>
          <p:cNvPr id="5" name="Tekstvak 4"/>
          <p:cNvSpPr txBox="1"/>
          <p:nvPr/>
        </p:nvSpPr>
        <p:spPr>
          <a:xfrm>
            <a:off x="6444118" y="721887"/>
            <a:ext cx="5046118" cy="646331"/>
          </a:xfrm>
          <a:prstGeom prst="rect">
            <a:avLst/>
          </a:prstGeom>
          <a:noFill/>
        </p:spPr>
        <p:txBody>
          <a:bodyPr wrap="square" rtlCol="0">
            <a:spAutoFit/>
          </a:bodyPr>
          <a:lstStyle/>
          <a:p>
            <a:endParaRPr lang="nl-NL" dirty="0" smtClean="0"/>
          </a:p>
          <a:p>
            <a:endParaRPr lang="nl-NL" dirty="0"/>
          </a:p>
        </p:txBody>
      </p:sp>
      <p:sp>
        <p:nvSpPr>
          <p:cNvPr id="10" name="Tekstvak 9"/>
          <p:cNvSpPr txBox="1"/>
          <p:nvPr/>
        </p:nvSpPr>
        <p:spPr>
          <a:xfrm>
            <a:off x="2680569" y="429500"/>
            <a:ext cx="5891493" cy="615553"/>
          </a:xfrm>
          <a:prstGeom prst="rect">
            <a:avLst/>
          </a:prstGeom>
          <a:noFill/>
        </p:spPr>
        <p:txBody>
          <a:bodyPr wrap="square" rtlCol="0">
            <a:spAutoFit/>
          </a:bodyPr>
          <a:lstStyle/>
          <a:p>
            <a:pPr algn="ctr"/>
            <a:r>
              <a:rPr lang="nl-NL" sz="3400" b="1" dirty="0" smtClean="0">
                <a:solidFill>
                  <a:srgbClr val="951917"/>
                </a:solidFill>
                <a:latin typeface="Arial"/>
                <a:cs typeface="Arial"/>
              </a:rPr>
              <a:t>Probleem bij gemeenten</a:t>
            </a:r>
            <a:endParaRPr lang="nl-NL" sz="3400" b="1" dirty="0">
              <a:solidFill>
                <a:srgbClr val="951917"/>
              </a:solidFill>
              <a:latin typeface="Arial"/>
              <a:cs typeface="Arial"/>
            </a:endParaRPr>
          </a:p>
        </p:txBody>
      </p:sp>
      <p:sp>
        <p:nvSpPr>
          <p:cNvPr id="11" name="Tekstvak 10"/>
          <p:cNvSpPr txBox="1"/>
          <p:nvPr/>
        </p:nvSpPr>
        <p:spPr>
          <a:xfrm>
            <a:off x="3156560" y="1624632"/>
            <a:ext cx="5314904" cy="2111347"/>
          </a:xfrm>
          <a:prstGeom prst="rect">
            <a:avLst/>
          </a:prstGeom>
          <a:noFill/>
        </p:spPr>
        <p:txBody>
          <a:bodyPr wrap="square" rtlCol="0">
            <a:spAutoFit/>
          </a:bodyPr>
          <a:lstStyle/>
          <a:p>
            <a:pPr>
              <a:lnSpc>
                <a:spcPct val="80000"/>
              </a:lnSpc>
            </a:pPr>
            <a:endParaRPr lang="nl-NL" sz="2400" dirty="0" smtClean="0"/>
          </a:p>
          <a:p>
            <a:pPr marL="285750" indent="-285750">
              <a:buFont typeface="Arial"/>
              <a:buChar char="•"/>
            </a:pPr>
            <a:endParaRPr lang="nl-NL" sz="2200" dirty="0">
              <a:latin typeface="Arial"/>
              <a:cs typeface="Arial"/>
            </a:endParaRPr>
          </a:p>
          <a:p>
            <a:pPr marL="285750" indent="-285750"/>
            <a:endParaRPr lang="nl-NL" dirty="0"/>
          </a:p>
          <a:p>
            <a:pPr marL="285750" indent="-285750">
              <a:buFont typeface="Arial"/>
              <a:buChar char="•"/>
            </a:pPr>
            <a:endParaRPr lang="nl-NL" dirty="0" smtClean="0"/>
          </a:p>
          <a:p>
            <a:pPr marL="285750" indent="-285750">
              <a:buFont typeface="Arial"/>
              <a:buChar char="•"/>
            </a:pPr>
            <a:endParaRPr lang="nl-NL" dirty="0"/>
          </a:p>
          <a:p>
            <a:pPr marL="285750" indent="-285750">
              <a:buFont typeface="Arial"/>
              <a:buChar char="•"/>
            </a:pPr>
            <a:endParaRPr lang="nl-NL" dirty="0" smtClean="0"/>
          </a:p>
          <a:p>
            <a:pPr marL="285750" indent="-285750">
              <a:buFont typeface="Arial"/>
              <a:buChar char="•"/>
            </a:pPr>
            <a:endParaRPr lang="nl-NL" dirty="0" smtClean="0"/>
          </a:p>
        </p:txBody>
      </p:sp>
      <p:sp>
        <p:nvSpPr>
          <p:cNvPr id="7" name="Rechthoek 6"/>
          <p:cNvSpPr/>
          <p:nvPr/>
        </p:nvSpPr>
        <p:spPr>
          <a:xfrm>
            <a:off x="2931090" y="2530257"/>
            <a:ext cx="5824602" cy="369332"/>
          </a:xfrm>
          <a:prstGeom prst="rect">
            <a:avLst/>
          </a:prstGeom>
        </p:spPr>
        <p:txBody>
          <a:bodyPr wrap="square">
            <a:spAutoFit/>
          </a:bodyPr>
          <a:lstStyle/>
          <a:p>
            <a:pPr>
              <a:lnSpc>
                <a:spcPct val="90000"/>
              </a:lnSpc>
            </a:pPr>
            <a:r>
              <a:rPr lang="nl-NL" sz="2000" dirty="0" smtClean="0"/>
              <a:t>.</a:t>
            </a:r>
            <a:endParaRPr lang="nl-NL" sz="2000" dirty="0" smtClean="0"/>
          </a:p>
        </p:txBody>
      </p:sp>
      <p:sp>
        <p:nvSpPr>
          <p:cNvPr id="8" name="Rechthoek 7"/>
          <p:cNvSpPr/>
          <p:nvPr/>
        </p:nvSpPr>
        <p:spPr>
          <a:xfrm>
            <a:off x="3156560" y="1720839"/>
            <a:ext cx="5314904" cy="344710"/>
          </a:xfrm>
          <a:prstGeom prst="rect">
            <a:avLst/>
          </a:prstGeom>
        </p:spPr>
        <p:txBody>
          <a:bodyPr wrap="square">
            <a:spAutoFit/>
          </a:bodyPr>
          <a:lstStyle/>
          <a:p>
            <a:pPr>
              <a:lnSpc>
                <a:spcPct val="80000"/>
              </a:lnSpc>
            </a:pPr>
            <a:endParaRPr lang="nl-NL" sz="2000" dirty="0" smtClean="0"/>
          </a:p>
        </p:txBody>
      </p:sp>
      <p:sp>
        <p:nvSpPr>
          <p:cNvPr id="12" name="Rechthoek 11"/>
          <p:cNvSpPr/>
          <p:nvPr/>
        </p:nvSpPr>
        <p:spPr>
          <a:xfrm>
            <a:off x="2286000" y="1610040"/>
            <a:ext cx="6185464" cy="3539430"/>
          </a:xfrm>
          <a:prstGeom prst="rect">
            <a:avLst/>
          </a:prstGeom>
        </p:spPr>
        <p:txBody>
          <a:bodyPr wrap="square">
            <a:spAutoFit/>
          </a:bodyPr>
          <a:lstStyle/>
          <a:p>
            <a:pPr>
              <a:lnSpc>
                <a:spcPct val="80000"/>
              </a:lnSpc>
            </a:pPr>
            <a:r>
              <a:rPr lang="nl-NL" sz="2000" dirty="0" smtClean="0"/>
              <a:t>Grijs gebied!</a:t>
            </a:r>
          </a:p>
          <a:p>
            <a:pPr>
              <a:lnSpc>
                <a:spcPct val="80000"/>
              </a:lnSpc>
            </a:pPr>
            <a:endParaRPr lang="nl-NL" sz="2000" dirty="0" smtClean="0"/>
          </a:p>
          <a:p>
            <a:pPr>
              <a:lnSpc>
                <a:spcPct val="80000"/>
              </a:lnSpc>
            </a:pPr>
            <a:r>
              <a:rPr lang="nl-NL" sz="2000" dirty="0" smtClean="0"/>
              <a:t>Artikel 108 Gemeentewet: </a:t>
            </a:r>
            <a:r>
              <a:rPr lang="nl-NL" sz="2000" i="1" dirty="0" smtClean="0"/>
              <a:t>“De bevoegdheid tot regeling en bestuur inzake de huishouding van de gemeente, wordt aan het gemeentebestuur overgelaten”.</a:t>
            </a:r>
          </a:p>
          <a:p>
            <a:pPr>
              <a:lnSpc>
                <a:spcPct val="80000"/>
              </a:lnSpc>
            </a:pPr>
            <a:endParaRPr lang="nl-NL" sz="2000" i="1" dirty="0" smtClean="0"/>
          </a:p>
          <a:p>
            <a:pPr>
              <a:lnSpc>
                <a:spcPct val="80000"/>
              </a:lnSpc>
            </a:pPr>
            <a:r>
              <a:rPr lang="nl-NL" sz="2000" dirty="0" smtClean="0"/>
              <a:t>Mede gelet op het zogenoemde ‘SSC </a:t>
            </a:r>
            <a:r>
              <a:rPr lang="nl-NL" sz="2000" dirty="0" err="1" smtClean="0"/>
              <a:t>HRM-arrest</a:t>
            </a:r>
            <a:r>
              <a:rPr lang="nl-NL" sz="2000" dirty="0" smtClean="0"/>
              <a:t>’ van de Hoge Raad is de vraag of hierdoor alle besluiten onder het bereik van het politieke primaat vallen</a:t>
            </a:r>
            <a:r>
              <a:rPr lang="nl-NL" sz="2000" i="1" dirty="0" smtClean="0"/>
              <a:t>. </a:t>
            </a:r>
            <a:r>
              <a:rPr lang="nl-NL" sz="2000" dirty="0" smtClean="0"/>
              <a:t>Door ‘</a:t>
            </a:r>
            <a:r>
              <a:rPr lang="nl-NL" sz="2000" dirty="0" err="1" smtClean="0"/>
              <a:t>Miranda-bad</a:t>
            </a:r>
            <a:r>
              <a:rPr lang="nl-NL" sz="2000" dirty="0" smtClean="0"/>
              <a:t> arrest’ lijkt dat wel zo te zijn.</a:t>
            </a:r>
            <a:endParaRPr lang="nl-NL" sz="2000" i="1" dirty="0" smtClean="0"/>
          </a:p>
          <a:p>
            <a:pPr>
              <a:lnSpc>
                <a:spcPct val="80000"/>
              </a:lnSpc>
            </a:pPr>
            <a:endParaRPr lang="nl-NL" sz="2000" i="1" dirty="0" smtClean="0"/>
          </a:p>
          <a:p>
            <a:pPr>
              <a:lnSpc>
                <a:spcPct val="80000"/>
              </a:lnSpc>
            </a:pPr>
            <a:r>
              <a:rPr lang="nl-NL" sz="2000" dirty="0" smtClean="0"/>
              <a:t>Bedrijfscommissie voor de overheid: </a:t>
            </a:r>
            <a:r>
              <a:rPr lang="nl-NL" sz="2000" dirty="0" err="1" smtClean="0"/>
              <a:t>géén</a:t>
            </a:r>
            <a:r>
              <a:rPr lang="nl-NL" sz="2000" dirty="0" smtClean="0"/>
              <a:t> orgaan genoemd in de toepasselijke wetgeving, dan geen publiekrechtelijke vaststelling van taken!</a:t>
            </a:r>
            <a:endParaRPr lang="nl-NL" sz="2000" dirty="0" smtClean="0"/>
          </a:p>
        </p:txBody>
      </p:sp>
    </p:spTree>
    <p:extLst>
      <p:ext uri="{BB962C8B-B14F-4D97-AF65-F5344CB8AC3E}">
        <p14:creationId xmlns:p14="http://schemas.microsoft.com/office/powerpoint/2010/main" xmlns="" val="23741595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19868</TotalTime>
  <Words>779</Words>
  <Application>Microsoft Office PowerPoint</Application>
  <PresentationFormat>Diavoorstelling (4:3)</PresentationFormat>
  <Paragraphs>223</Paragraphs>
  <Slides>18</Slides>
  <Notes>0</Notes>
  <HiddenSlides>0</HiddenSlides>
  <MMClips>0</MMClips>
  <ScaleCrop>false</ScaleCrop>
  <HeadingPairs>
    <vt:vector size="4" baseType="variant">
      <vt:variant>
        <vt:lpstr>Thema</vt:lpstr>
      </vt:variant>
      <vt:variant>
        <vt:i4>1</vt:i4>
      </vt:variant>
      <vt:variant>
        <vt:lpstr>Diatitels</vt:lpstr>
      </vt:variant>
      <vt:variant>
        <vt:i4>18</vt:i4>
      </vt:variant>
    </vt:vector>
  </HeadingPairs>
  <TitlesOfParts>
    <vt:vector size="19" baseType="lpstr">
      <vt:lpstr>Office-thema</vt:lpstr>
      <vt:lpstr>Dia 1</vt:lpstr>
      <vt:lpstr>Dia 2</vt:lpstr>
      <vt:lpstr>Dia 3</vt:lpstr>
      <vt:lpstr>Dia 4</vt:lpstr>
      <vt:lpstr>Dia 5</vt:lpstr>
      <vt:lpstr>Dia 6</vt:lpstr>
      <vt:lpstr>Dia 7</vt:lpstr>
      <vt:lpstr>Dia 8</vt:lpstr>
      <vt:lpstr>Dia 9</vt:lpstr>
      <vt:lpstr>Dia 10</vt:lpstr>
      <vt:lpstr>Dia 11</vt:lpstr>
      <vt:lpstr>Dia 12</vt:lpstr>
      <vt:lpstr>Dia 13</vt:lpstr>
      <vt:lpstr>Dia 14</vt:lpstr>
      <vt:lpstr>Dia 15</vt:lpstr>
      <vt:lpstr>Dia 16</vt:lpstr>
      <vt:lpstr>Dia 17</vt:lpstr>
      <vt:lpstr>Dia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Robin van den Heuvel</dc:creator>
  <cp:lastModifiedBy>Servaas</cp:lastModifiedBy>
  <cp:revision>15</cp:revision>
  <dcterms:created xsi:type="dcterms:W3CDTF">2015-08-31T20:05:52Z</dcterms:created>
  <dcterms:modified xsi:type="dcterms:W3CDTF">2015-10-16T08:38:59Z</dcterms:modified>
</cp:coreProperties>
</file>