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74" r:id="rId4"/>
    <p:sldId id="278" r:id="rId5"/>
    <p:sldId id="263" r:id="rId6"/>
    <p:sldId id="272" r:id="rId7"/>
    <p:sldId id="271" r:id="rId8"/>
    <p:sldId id="270" r:id="rId9"/>
    <p:sldId id="269" r:id="rId10"/>
    <p:sldId id="273" r:id="rId11"/>
    <p:sldId id="267" r:id="rId12"/>
    <p:sldId id="276" r:id="rId13"/>
    <p:sldId id="275" r:id="rId14"/>
    <p:sldId id="264" r:id="rId15"/>
    <p:sldId id="261" r:id="rId16"/>
    <p:sldId id="262" r:id="rId17"/>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p:cViewPr>
        <p:scale>
          <a:sx n="76" d="100"/>
          <a:sy n="76" d="100"/>
        </p:scale>
        <p:origin x="-804" y="-27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12-10-2015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2413735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12-10-2015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2652124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12-10-2015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374776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12-10-2015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419950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6D1CBFFB-6544-0540-B599-C4D83B362DF7}" type="datetimeFigureOut">
              <a:rPr lang="nl-NL" smtClean="0"/>
              <a:t>12-10-2015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2322397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6D1CBFFB-6544-0540-B599-C4D83B362DF7}" type="datetimeFigureOut">
              <a:rPr lang="nl-NL" smtClean="0"/>
              <a:t>12-10-2015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41519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6D1CBFFB-6544-0540-B599-C4D83B362DF7}" type="datetimeFigureOut">
              <a:rPr lang="nl-NL" smtClean="0"/>
              <a:t>12-10-2015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2691781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6D1CBFFB-6544-0540-B599-C4D83B362DF7}" type="datetimeFigureOut">
              <a:rPr lang="nl-NL" smtClean="0"/>
              <a:t>12-10-2015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4146841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D1CBFFB-6544-0540-B599-C4D83B362DF7}" type="datetimeFigureOut">
              <a:rPr lang="nl-NL" smtClean="0"/>
              <a:t>12-10-2015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174414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D1CBFFB-6544-0540-B599-C4D83B362DF7}" type="datetimeFigureOut">
              <a:rPr lang="nl-NL" smtClean="0"/>
              <a:t>12-10-2015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84414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D1CBFFB-6544-0540-B599-C4D83B362DF7}" type="datetimeFigureOut">
              <a:rPr lang="nl-NL" smtClean="0"/>
              <a:t>12-10-2015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t>‹nr.›</a:t>
            </a:fld>
            <a:endParaRPr lang="nl-NL"/>
          </a:p>
        </p:txBody>
      </p:sp>
    </p:spTree>
    <p:extLst>
      <p:ext uri="{BB962C8B-B14F-4D97-AF65-F5344CB8AC3E}">
        <p14:creationId xmlns:p14="http://schemas.microsoft.com/office/powerpoint/2010/main" val="307807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CBFFB-6544-0540-B599-C4D83B362DF7}" type="datetimeFigureOut">
              <a:rPr lang="nl-NL" smtClean="0"/>
              <a:t>12-10-2015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4335-CBDE-1447-A4FF-7DA68BBE945E}" type="slidenum">
              <a:rPr lang="nl-NL" smtClean="0"/>
              <a:t>‹nr.›</a:t>
            </a:fld>
            <a:endParaRPr lang="nl-NL"/>
          </a:p>
        </p:txBody>
      </p:sp>
    </p:spTree>
    <p:extLst>
      <p:ext uri="{BB962C8B-B14F-4D97-AF65-F5344CB8AC3E}">
        <p14:creationId xmlns:p14="http://schemas.microsoft.com/office/powerpoint/2010/main" val="3312031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4" y="-32150"/>
            <a:ext cx="9872702" cy="6976553"/>
          </a:xfrm>
          <a:prstGeom prst="rect">
            <a:avLst/>
          </a:prstGeom>
        </p:spPr>
      </p:pic>
      <p:sp>
        <p:nvSpPr>
          <p:cNvPr id="2" name="Tekstvak 1"/>
          <p:cNvSpPr txBox="1"/>
          <p:nvPr/>
        </p:nvSpPr>
        <p:spPr>
          <a:xfrm>
            <a:off x="488515" y="475989"/>
            <a:ext cx="2730674" cy="892552"/>
          </a:xfrm>
          <a:prstGeom prst="rect">
            <a:avLst/>
          </a:prstGeom>
          <a:noFill/>
        </p:spPr>
        <p:txBody>
          <a:bodyPr wrap="square" rtlCol="0">
            <a:spAutoFit/>
          </a:bodyPr>
          <a:lstStyle/>
          <a:p>
            <a:r>
              <a:rPr lang="nl-NL" sz="3200" b="1" dirty="0" smtClean="0">
                <a:latin typeface="Lucida Calligraphy" panose="03010101010101010101" pitchFamily="66" charset="0"/>
              </a:rPr>
              <a:t>WELKOM</a:t>
            </a:r>
          </a:p>
          <a:p>
            <a:r>
              <a:rPr lang="nl-NL" sz="2000" b="1" dirty="0" smtClean="0">
                <a:latin typeface="Lucida Calligraphy" panose="03010101010101010101" pitchFamily="66" charset="0"/>
              </a:rPr>
              <a:t>Pety Toutenhoofd</a:t>
            </a:r>
            <a:endParaRPr lang="nl-NL" sz="2000" b="1" dirty="0">
              <a:latin typeface="Lucida Calligraphy" panose="03010101010101010101" pitchFamily="66" charset="0"/>
            </a:endParaRPr>
          </a:p>
        </p:txBody>
      </p:sp>
      <p:sp>
        <p:nvSpPr>
          <p:cNvPr id="5" name="Tekstvak 4"/>
          <p:cNvSpPr txBox="1"/>
          <p:nvPr/>
        </p:nvSpPr>
        <p:spPr>
          <a:xfrm>
            <a:off x="488515" y="5463436"/>
            <a:ext cx="2730674" cy="738664"/>
          </a:xfrm>
          <a:prstGeom prst="rect">
            <a:avLst/>
          </a:prstGeom>
          <a:noFill/>
        </p:spPr>
        <p:txBody>
          <a:bodyPr wrap="square" rtlCol="0">
            <a:spAutoFit/>
          </a:bodyPr>
          <a:lstStyle/>
          <a:p>
            <a:r>
              <a:rPr lang="nl-NL" sz="1400" b="1" dirty="0" smtClean="0">
                <a:latin typeface="Lucida Calligraphy" panose="03010101010101010101" pitchFamily="66" charset="0"/>
              </a:rPr>
              <a:t>Trainer-adviseur </a:t>
            </a:r>
          </a:p>
          <a:p>
            <a:r>
              <a:rPr lang="nl-NL" sz="1400" b="1" dirty="0" smtClean="0">
                <a:latin typeface="Lucida Calligraphy" panose="03010101010101010101" pitchFamily="66" charset="0"/>
              </a:rPr>
              <a:t>Merlijn Medezeggenschap</a:t>
            </a:r>
            <a:endParaRPr lang="nl-NL" sz="1400" b="1" dirty="0" smtClean="0">
              <a:latin typeface="Lucida Calligraphy" panose="03010101010101010101" pitchFamily="66" charset="0"/>
            </a:endParaRPr>
          </a:p>
          <a:p>
            <a:r>
              <a:rPr lang="nl-NL" sz="1400" b="1" dirty="0" smtClean="0">
                <a:latin typeface="Lucida Calligraphy" panose="03010101010101010101" pitchFamily="66" charset="0"/>
              </a:rPr>
              <a:t>06-23497893</a:t>
            </a:r>
            <a:endParaRPr lang="nl-NL" sz="1400" b="1" dirty="0">
              <a:latin typeface="Lucida Calligraphy" panose="03010101010101010101" pitchFamily="66" charset="0"/>
            </a:endParaRPr>
          </a:p>
        </p:txBody>
      </p:sp>
    </p:spTree>
    <p:extLst>
      <p:ext uri="{BB962C8B-B14F-4D97-AF65-F5344CB8AC3E}">
        <p14:creationId xmlns:p14="http://schemas.microsoft.com/office/powerpoint/2010/main" val="951767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3006247" y="778246"/>
            <a:ext cx="5565815" cy="4678204"/>
          </a:xfrm>
          <a:prstGeom prst="rect">
            <a:avLst/>
          </a:prstGeom>
          <a:noFill/>
        </p:spPr>
        <p:txBody>
          <a:bodyPr wrap="square" rtlCol="0">
            <a:spAutoFit/>
          </a:bodyPr>
          <a:lstStyle/>
          <a:p>
            <a:r>
              <a:rPr lang="nl-NL" sz="3200" b="1" dirty="0"/>
              <a:t>Grenzen aan geheimhouding….!</a:t>
            </a:r>
          </a:p>
          <a:p>
            <a:endParaRPr lang="nl-NL" sz="1000" dirty="0" smtClean="0"/>
          </a:p>
          <a:p>
            <a:r>
              <a:rPr lang="nl-NL" sz="3200" dirty="0" smtClean="0"/>
              <a:t>Geest van de wet:</a:t>
            </a:r>
          </a:p>
          <a:p>
            <a:r>
              <a:rPr lang="nl-NL" sz="3200" dirty="0" smtClean="0"/>
              <a:t>ALLES kan openbaar, tenzij er gegronde redenen zijn om een en ander niet openbaar te maken. Dus terughoudendheid en in acht neming van de drie regels: Welke info, voor hoe lang en voor wie?</a:t>
            </a:r>
            <a:endParaRPr lang="nl-NL" dirty="0" smtClean="0"/>
          </a:p>
        </p:txBody>
      </p:sp>
    </p:spTree>
    <p:extLst>
      <p:ext uri="{BB962C8B-B14F-4D97-AF65-F5344CB8AC3E}">
        <p14:creationId xmlns:p14="http://schemas.microsoft.com/office/powerpoint/2010/main" val="1737585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668044" y="778246"/>
            <a:ext cx="6288065" cy="4832092"/>
          </a:xfrm>
          <a:prstGeom prst="rect">
            <a:avLst/>
          </a:prstGeom>
          <a:noFill/>
        </p:spPr>
        <p:txBody>
          <a:bodyPr wrap="square" rtlCol="0">
            <a:spAutoFit/>
          </a:bodyPr>
          <a:lstStyle/>
          <a:p>
            <a:r>
              <a:rPr lang="nl-NL" sz="3200" b="1" dirty="0"/>
              <a:t>Grenzen aan geheimhouding….!</a:t>
            </a:r>
          </a:p>
          <a:p>
            <a:r>
              <a:rPr lang="nl-NL" sz="2000" b="1" dirty="0" smtClean="0"/>
              <a:t>Jurisprudentie:</a:t>
            </a:r>
          </a:p>
          <a:p>
            <a:r>
              <a:rPr lang="nl-NL" sz="3200" dirty="0" smtClean="0"/>
              <a:t>* Openbaar maken van conclusie op 	basis van geheime gegevens is 	schending geheimhoudingsplicht.</a:t>
            </a:r>
          </a:p>
          <a:p>
            <a:r>
              <a:rPr lang="nl-NL" sz="3200" dirty="0" smtClean="0"/>
              <a:t>* Opleggen van geheimhouding over 	inhoud Sociaal Plan is 	onaanvaardbaar. OR moet 	werknemers kunnen consulteren 	over gevolgen/ maatregelen</a:t>
            </a:r>
          </a:p>
        </p:txBody>
      </p:sp>
    </p:spTree>
    <p:extLst>
      <p:ext uri="{BB962C8B-B14F-4D97-AF65-F5344CB8AC3E}">
        <p14:creationId xmlns:p14="http://schemas.microsoft.com/office/powerpoint/2010/main" val="1815472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818356" y="778245"/>
            <a:ext cx="6112701" cy="4832092"/>
          </a:xfrm>
          <a:prstGeom prst="rect">
            <a:avLst/>
          </a:prstGeom>
          <a:noFill/>
        </p:spPr>
        <p:txBody>
          <a:bodyPr wrap="square" rtlCol="0">
            <a:spAutoFit/>
          </a:bodyPr>
          <a:lstStyle/>
          <a:p>
            <a:r>
              <a:rPr lang="nl-NL" sz="3200" b="1" dirty="0"/>
              <a:t>Grenzen aan geheimhouding….!</a:t>
            </a:r>
          </a:p>
          <a:p>
            <a:endParaRPr lang="nl-NL" sz="1000" dirty="0" smtClean="0"/>
          </a:p>
          <a:p>
            <a:r>
              <a:rPr lang="nl-NL" sz="3200" dirty="0" smtClean="0"/>
              <a:t>Wat kan de OR naast het hanteren van de ‘drie regels’ nog meer doen?</a:t>
            </a:r>
          </a:p>
          <a:p>
            <a:endParaRPr lang="nl-NL" sz="1000" dirty="0" smtClean="0"/>
          </a:p>
          <a:p>
            <a:r>
              <a:rPr lang="nl-NL" sz="3200" dirty="0" smtClean="0"/>
              <a:t>Je kunt onderwerpen met geheimhouding best bespreken, behandelen, maar met de restrictie dat je pas advies (conform de WOR) geeft wanneer je het met je achterban hebt kunnen bespreken.</a:t>
            </a:r>
          </a:p>
        </p:txBody>
      </p:sp>
    </p:spTree>
    <p:extLst>
      <p:ext uri="{BB962C8B-B14F-4D97-AF65-F5344CB8AC3E}">
        <p14:creationId xmlns:p14="http://schemas.microsoft.com/office/powerpoint/2010/main" val="3387983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818357" y="778246"/>
            <a:ext cx="5753706" cy="5047536"/>
          </a:xfrm>
          <a:prstGeom prst="rect">
            <a:avLst/>
          </a:prstGeom>
          <a:noFill/>
        </p:spPr>
        <p:txBody>
          <a:bodyPr wrap="square" rtlCol="0">
            <a:spAutoFit/>
          </a:bodyPr>
          <a:lstStyle/>
          <a:p>
            <a:r>
              <a:rPr lang="nl-NL" sz="3200" b="1" dirty="0"/>
              <a:t>Grenzen aan geheimhouding….!</a:t>
            </a:r>
          </a:p>
          <a:p>
            <a:r>
              <a:rPr lang="nl-NL" sz="3200" dirty="0" smtClean="0"/>
              <a:t>En wat als OR leden toch….? En zelfs tot ergernis van de OR?</a:t>
            </a:r>
            <a:endParaRPr lang="nl-NL" sz="3200" dirty="0"/>
          </a:p>
          <a:p>
            <a:r>
              <a:rPr lang="nl-NL" sz="2400" b="1" dirty="0" smtClean="0"/>
              <a:t>Krantenartikel: ‘Rechter zet orakel uit’</a:t>
            </a:r>
          </a:p>
          <a:p>
            <a:endParaRPr lang="nl-NL" sz="1000" dirty="0" smtClean="0"/>
          </a:p>
          <a:p>
            <a:r>
              <a:rPr lang="nl-NL" sz="2400" dirty="0" smtClean="0"/>
              <a:t>Kantonrechter &gt; schorsing OR-lid van 17 koppige OR &gt; ‘het wandelgangenorakel’ &gt; vertrouwelijke informatie &gt; andere functie als vakbondsconsulent </a:t>
            </a:r>
            <a:r>
              <a:rPr lang="nl-NL" sz="2400" dirty="0"/>
              <a:t>&gt; openlijke kritiek op OR &gt; draagt afwijkende standpunten uit &gt; OR </a:t>
            </a:r>
            <a:r>
              <a:rPr lang="nl-NL" sz="2400" dirty="0" smtClean="0"/>
              <a:t>zegde vertrouwen op &gt; stap naar de rechter &gt; onduidelijk wanneer namens wie welke rol &gt; man wilde geen mediation &gt; SCHORSING</a:t>
            </a:r>
            <a:endParaRPr lang="nl-NL" dirty="0" smtClean="0"/>
          </a:p>
        </p:txBody>
      </p:sp>
    </p:spTree>
    <p:extLst>
      <p:ext uri="{BB962C8B-B14F-4D97-AF65-F5344CB8AC3E}">
        <p14:creationId xmlns:p14="http://schemas.microsoft.com/office/powerpoint/2010/main" val="605573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718148" y="778246"/>
            <a:ext cx="6112701" cy="5078313"/>
          </a:xfrm>
          <a:prstGeom prst="rect">
            <a:avLst/>
          </a:prstGeom>
          <a:noFill/>
        </p:spPr>
        <p:txBody>
          <a:bodyPr wrap="square" rtlCol="0">
            <a:spAutoFit/>
          </a:bodyPr>
          <a:lstStyle/>
          <a:p>
            <a:r>
              <a:rPr lang="nl-NL" sz="3200" dirty="0" smtClean="0"/>
              <a:t>Kortom, er zijn:</a:t>
            </a:r>
            <a:endParaRPr lang="nl-NL" sz="1000" dirty="0" smtClean="0"/>
          </a:p>
          <a:p>
            <a:r>
              <a:rPr lang="nl-NL" sz="3200" b="1" dirty="0"/>
              <a:t>Grenzen aan geheimhouding</a:t>
            </a:r>
            <a:r>
              <a:rPr lang="nl-NL" sz="3200" b="1" dirty="0" smtClean="0"/>
              <a:t>….</a:t>
            </a:r>
            <a:endParaRPr lang="nl-NL" sz="3200" dirty="0" smtClean="0"/>
          </a:p>
          <a:p>
            <a:endParaRPr lang="nl-NL" sz="1000" dirty="0"/>
          </a:p>
          <a:p>
            <a:r>
              <a:rPr lang="nl-NL" sz="3200" dirty="0" smtClean="0"/>
              <a:t>Het geeft stress, het is psychisch belastend, kan zelfs lichamelijk klachten opleveren </a:t>
            </a:r>
            <a:r>
              <a:rPr lang="nl-NL" sz="3200" b="1" dirty="0" smtClean="0"/>
              <a:t>EN</a:t>
            </a:r>
            <a:r>
              <a:rPr lang="nl-NL" sz="3200" dirty="0" smtClean="0"/>
              <a:t> is zeker niet bevorderlijk voor het contact met de achterban</a:t>
            </a:r>
            <a:r>
              <a:rPr lang="nl-NL" sz="3200" b="1" dirty="0" smtClean="0"/>
              <a:t>!</a:t>
            </a:r>
          </a:p>
          <a:p>
            <a:endParaRPr lang="nl-NL" sz="1000" dirty="0" smtClean="0"/>
          </a:p>
          <a:p>
            <a:r>
              <a:rPr lang="nl-NL" sz="1600" b="1" dirty="0" smtClean="0"/>
              <a:t>Stop de embargofolklore: </a:t>
            </a:r>
            <a:r>
              <a:rPr lang="nl-NL" sz="1600" dirty="0" smtClean="0"/>
              <a:t>Commentaar in een krant n.a.v. de Troonrede. Iedereen ging met informatie aan de haal waar het kabinet zelf tot zwijgen was gedwongen. Rutte zag af van een strafrechtelijk onderzoek naar het lekken. De schrijver houdt hiermee een pleidooi voor een onderzoek naar waar dit geforceerde zwijgen nog toe dient.</a:t>
            </a:r>
            <a:endParaRPr lang="nl-NL" dirty="0" smtClean="0"/>
          </a:p>
        </p:txBody>
      </p:sp>
    </p:spTree>
    <p:extLst>
      <p:ext uri="{BB962C8B-B14F-4D97-AF65-F5344CB8AC3E}">
        <p14:creationId xmlns:p14="http://schemas.microsoft.com/office/powerpoint/2010/main" val="27313327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powerpointmed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9" y="1"/>
            <a:ext cx="9752234" cy="6891424"/>
          </a:xfrm>
          <a:prstGeom prst="rect">
            <a:avLst/>
          </a:prstGeom>
        </p:spPr>
      </p:pic>
    </p:spTree>
    <p:extLst>
      <p:ext uri="{BB962C8B-B14F-4D97-AF65-F5344CB8AC3E}">
        <p14:creationId xmlns:p14="http://schemas.microsoft.com/office/powerpoint/2010/main" val="2131831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7medezegg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4" y="-76043"/>
            <a:ext cx="9859845" cy="6967467"/>
          </a:xfrm>
          <a:prstGeom prst="rect">
            <a:avLst/>
          </a:prstGeom>
        </p:spPr>
      </p:pic>
      <p:sp>
        <p:nvSpPr>
          <p:cNvPr id="5" name="Tekstvak 4"/>
          <p:cNvSpPr txBox="1"/>
          <p:nvPr/>
        </p:nvSpPr>
        <p:spPr>
          <a:xfrm>
            <a:off x="217217" y="2473309"/>
            <a:ext cx="3224837" cy="369332"/>
          </a:xfrm>
          <a:prstGeom prst="rect">
            <a:avLst/>
          </a:prstGeom>
          <a:noFill/>
        </p:spPr>
        <p:txBody>
          <a:bodyPr wrap="square" rtlCol="0">
            <a:spAutoFit/>
          </a:bodyPr>
          <a:lstStyle/>
          <a:p>
            <a:endParaRPr lang="nl-NL" dirty="0"/>
          </a:p>
        </p:txBody>
      </p:sp>
      <p:sp>
        <p:nvSpPr>
          <p:cNvPr id="6" name="Tekstvak 5"/>
          <p:cNvSpPr txBox="1"/>
          <p:nvPr/>
        </p:nvSpPr>
        <p:spPr>
          <a:xfrm>
            <a:off x="-100253" y="2717866"/>
            <a:ext cx="4810040" cy="2031325"/>
          </a:xfrm>
          <a:prstGeom prst="rect">
            <a:avLst/>
          </a:prstGeom>
          <a:noFill/>
        </p:spPr>
        <p:txBody>
          <a:bodyPr wrap="square" rtlCol="0">
            <a:spAutoFit/>
          </a:bodyPr>
          <a:lstStyle/>
          <a:p>
            <a:pPr algn="ctr"/>
            <a:r>
              <a:rPr lang="nl-NL" sz="3600" dirty="0" smtClean="0">
                <a:latin typeface="Century Gothic"/>
                <a:cs typeface="Century Gothic"/>
              </a:rPr>
              <a:t>Hartelijk dank </a:t>
            </a:r>
          </a:p>
          <a:p>
            <a:pPr algn="ctr"/>
            <a:r>
              <a:rPr lang="nl-NL" sz="3600" dirty="0" smtClean="0">
                <a:latin typeface="Century Gothic"/>
                <a:cs typeface="Century Gothic"/>
              </a:rPr>
              <a:t>Voor uw aandacht!</a:t>
            </a:r>
          </a:p>
          <a:p>
            <a:pPr algn="ctr"/>
            <a:endParaRPr lang="nl-NL" dirty="0" smtClean="0">
              <a:latin typeface="Lucida Calligraphy" panose="03010101010101010101" pitchFamily="66" charset="0"/>
              <a:cs typeface="Century Gothic"/>
            </a:endParaRPr>
          </a:p>
          <a:p>
            <a:pPr algn="ctr"/>
            <a:r>
              <a:rPr lang="nl-NL" sz="3600" dirty="0" smtClean="0">
                <a:latin typeface="Lucida Calligraphy" panose="03010101010101010101" pitchFamily="66" charset="0"/>
                <a:cs typeface="Century Gothic"/>
              </a:rPr>
              <a:t>Graag tot ziens!</a:t>
            </a:r>
            <a:endParaRPr lang="nl-NL" sz="3600" dirty="0">
              <a:latin typeface="Lucida Calligraphy" panose="03010101010101010101" pitchFamily="66" charset="0"/>
              <a:cs typeface="Century Gothic"/>
            </a:endParaRPr>
          </a:p>
        </p:txBody>
      </p:sp>
    </p:spTree>
    <p:extLst>
      <p:ext uri="{BB962C8B-B14F-4D97-AF65-F5344CB8AC3E}">
        <p14:creationId xmlns:p14="http://schemas.microsoft.com/office/powerpoint/2010/main" val="4151470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793305" y="778246"/>
            <a:ext cx="5778758" cy="5170646"/>
          </a:xfrm>
          <a:prstGeom prst="rect">
            <a:avLst/>
          </a:prstGeom>
          <a:noFill/>
        </p:spPr>
        <p:txBody>
          <a:bodyPr wrap="square" rtlCol="0">
            <a:spAutoFit/>
          </a:bodyPr>
          <a:lstStyle/>
          <a:p>
            <a:r>
              <a:rPr lang="nl-NL" sz="3200" b="1" dirty="0" smtClean="0"/>
              <a:t>Grenzen aan geheimhouding….!</a:t>
            </a:r>
          </a:p>
          <a:p>
            <a:endParaRPr lang="nl-NL" sz="1000" dirty="0"/>
          </a:p>
          <a:p>
            <a:r>
              <a:rPr lang="nl-NL" sz="3200" dirty="0" smtClean="0"/>
              <a:t>Wat doen geheimen met de mens? </a:t>
            </a:r>
            <a:r>
              <a:rPr lang="nl-NL" sz="3200" dirty="0" smtClean="0">
                <a:solidFill>
                  <a:srgbClr val="C00000"/>
                </a:solidFill>
              </a:rPr>
              <a:t>Geheimen zijn belastend!</a:t>
            </a:r>
          </a:p>
          <a:p>
            <a:endParaRPr lang="nl-NL" sz="1000" dirty="0" smtClean="0"/>
          </a:p>
          <a:p>
            <a:r>
              <a:rPr lang="nl-NL" sz="3200" dirty="0" smtClean="0"/>
              <a:t>Er is een aantoonbare relatie tussen het hebben van geheimen en negatieve gevolgen voor de lichamelijke en/of geestelijke gezondheid!</a:t>
            </a:r>
          </a:p>
          <a:p>
            <a:r>
              <a:rPr lang="nl-NL" dirty="0" smtClean="0"/>
              <a:t>Vicieuze cirkel: gedachten onderdrukken = meer er aan denken = meer moeten onderdrukken = etc. </a:t>
            </a:r>
          </a:p>
          <a:p>
            <a:r>
              <a:rPr lang="nl-NL" dirty="0" err="1" smtClean="0"/>
              <a:t>Don’t</a:t>
            </a:r>
            <a:r>
              <a:rPr lang="nl-NL" dirty="0" smtClean="0"/>
              <a:t> </a:t>
            </a:r>
            <a:r>
              <a:rPr lang="nl-NL" dirty="0" err="1" smtClean="0"/>
              <a:t>mention</a:t>
            </a:r>
            <a:r>
              <a:rPr lang="nl-NL" dirty="0" smtClean="0"/>
              <a:t> the war! </a:t>
            </a:r>
            <a:r>
              <a:rPr lang="nl-NL" dirty="0" err="1" smtClean="0"/>
              <a:t>Fawlty</a:t>
            </a:r>
            <a:r>
              <a:rPr lang="nl-NL" dirty="0" smtClean="0"/>
              <a:t> Towers</a:t>
            </a:r>
          </a:p>
        </p:txBody>
      </p:sp>
    </p:spTree>
    <p:extLst>
      <p:ext uri="{BB962C8B-B14F-4D97-AF65-F5344CB8AC3E}">
        <p14:creationId xmlns:p14="http://schemas.microsoft.com/office/powerpoint/2010/main" val="1884563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705623" y="778246"/>
            <a:ext cx="6162804" cy="4862870"/>
          </a:xfrm>
          <a:prstGeom prst="rect">
            <a:avLst/>
          </a:prstGeom>
          <a:noFill/>
        </p:spPr>
        <p:txBody>
          <a:bodyPr wrap="square" rtlCol="0">
            <a:spAutoFit/>
          </a:bodyPr>
          <a:lstStyle/>
          <a:p>
            <a:r>
              <a:rPr lang="nl-NL" sz="3200" b="1" dirty="0"/>
              <a:t>Grenzen aan geheimhouding….!</a:t>
            </a:r>
          </a:p>
          <a:p>
            <a:endParaRPr lang="nl-NL" sz="3200" dirty="0" smtClean="0"/>
          </a:p>
          <a:p>
            <a:r>
              <a:rPr lang="nl-NL" sz="3200" dirty="0" smtClean="0"/>
              <a:t>Opzettelijke schending van geheimhouding (WOR) is een misdrijf en kan gestraft worden met gevangenisstraf (maximaal 1 jaar) of een geldboete (ten hoogste) </a:t>
            </a:r>
          </a:p>
          <a:p>
            <a:r>
              <a:rPr lang="nl-NL" sz="3200" dirty="0" smtClean="0"/>
              <a:t>€ 19.500,00</a:t>
            </a: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Tree>
    <p:extLst>
      <p:ext uri="{BB962C8B-B14F-4D97-AF65-F5344CB8AC3E}">
        <p14:creationId xmlns:p14="http://schemas.microsoft.com/office/powerpoint/2010/main" val="3415635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793305" y="778246"/>
            <a:ext cx="5778758" cy="5109091"/>
          </a:xfrm>
          <a:prstGeom prst="rect">
            <a:avLst/>
          </a:prstGeom>
          <a:noFill/>
        </p:spPr>
        <p:txBody>
          <a:bodyPr wrap="square" rtlCol="0">
            <a:spAutoFit/>
          </a:bodyPr>
          <a:lstStyle/>
          <a:p>
            <a:r>
              <a:rPr lang="nl-NL" sz="3200" b="1" dirty="0" smtClean="0"/>
              <a:t>Grenzen aan geheimhouding….!</a:t>
            </a:r>
          </a:p>
          <a:p>
            <a:endParaRPr lang="nl-NL" sz="1000" dirty="0"/>
          </a:p>
          <a:p>
            <a:r>
              <a:rPr lang="nl-NL" sz="3200" dirty="0" smtClean="0"/>
              <a:t>Waarom geheimhouding?</a:t>
            </a:r>
          </a:p>
          <a:p>
            <a:r>
              <a:rPr lang="nl-NL" sz="3200" dirty="0" smtClean="0"/>
              <a:t>Bescherming voor onderneming, ter voorkoming van schadelijke gevolgen, soms noodzakelijk</a:t>
            </a:r>
          </a:p>
          <a:p>
            <a:endParaRPr lang="nl-NL" sz="1000" dirty="0"/>
          </a:p>
          <a:p>
            <a:r>
              <a:rPr lang="nl-NL" sz="3200" dirty="0" smtClean="0"/>
              <a:t>Waarom niet?</a:t>
            </a:r>
          </a:p>
          <a:p>
            <a:r>
              <a:rPr lang="nl-NL" sz="3200" dirty="0" smtClean="0"/>
              <a:t>Verborgen houden misstanden</a:t>
            </a:r>
          </a:p>
          <a:p>
            <a:r>
              <a:rPr lang="nl-NL" sz="3200" dirty="0" smtClean="0"/>
              <a:t>Belemmering contact achterban!</a:t>
            </a:r>
          </a:p>
          <a:p>
            <a:r>
              <a:rPr lang="nl-NL" sz="3200" dirty="0" smtClean="0"/>
              <a:t>Psychische belasting</a:t>
            </a:r>
            <a:endParaRPr lang="nl-NL" dirty="0" smtClean="0"/>
          </a:p>
          <a:p>
            <a:pPr marL="285750" indent="-285750">
              <a:buFont typeface="Arial"/>
              <a:buChar char="•"/>
            </a:pPr>
            <a:endParaRPr lang="nl-NL" dirty="0" smtClean="0"/>
          </a:p>
        </p:txBody>
      </p:sp>
    </p:spTree>
    <p:extLst>
      <p:ext uri="{BB962C8B-B14F-4D97-AF65-F5344CB8AC3E}">
        <p14:creationId xmlns:p14="http://schemas.microsoft.com/office/powerpoint/2010/main" val="1953005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743201" y="778246"/>
            <a:ext cx="6162804" cy="5016758"/>
          </a:xfrm>
          <a:prstGeom prst="rect">
            <a:avLst/>
          </a:prstGeom>
          <a:noFill/>
        </p:spPr>
        <p:txBody>
          <a:bodyPr wrap="square" rtlCol="0">
            <a:spAutoFit/>
          </a:bodyPr>
          <a:lstStyle/>
          <a:p>
            <a:r>
              <a:rPr lang="nl-NL" sz="3200" b="1" dirty="0" smtClean="0"/>
              <a:t>Grenzen aan geheimhouding….!</a:t>
            </a:r>
          </a:p>
          <a:p>
            <a:endParaRPr lang="nl-NL" sz="3200" dirty="0" smtClean="0"/>
          </a:p>
          <a:p>
            <a:r>
              <a:rPr lang="nl-NL" sz="3200" dirty="0" smtClean="0"/>
              <a:t>Wat zegt de WOR?</a:t>
            </a:r>
          </a:p>
          <a:p>
            <a:r>
              <a:rPr lang="nl-NL" sz="3200" dirty="0" smtClean="0"/>
              <a:t>- Leden van OR, commissie(s), geraadpleegde deskundigen</a:t>
            </a:r>
          </a:p>
          <a:p>
            <a:r>
              <a:rPr lang="nl-NL" sz="3200" dirty="0" smtClean="0"/>
              <a:t>- Verplicht tot geheimhouding indien opgelegd door ondernemer</a:t>
            </a:r>
          </a:p>
          <a:p>
            <a:r>
              <a:rPr lang="nl-NL" sz="3200" dirty="0" smtClean="0"/>
              <a:t>- En (aanvullende) informatie waarvan men het vertrouwelijk karakter moet begrijpen.</a:t>
            </a:r>
            <a:endParaRPr lang="nl-NL" dirty="0" smtClean="0"/>
          </a:p>
        </p:txBody>
      </p:sp>
    </p:spTree>
    <p:extLst>
      <p:ext uri="{BB962C8B-B14F-4D97-AF65-F5344CB8AC3E}">
        <p14:creationId xmlns:p14="http://schemas.microsoft.com/office/powerpoint/2010/main" val="961498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805831" y="778246"/>
            <a:ext cx="5766232" cy="4524315"/>
          </a:xfrm>
          <a:prstGeom prst="rect">
            <a:avLst/>
          </a:prstGeom>
          <a:noFill/>
        </p:spPr>
        <p:txBody>
          <a:bodyPr wrap="square" rtlCol="0">
            <a:spAutoFit/>
          </a:bodyPr>
          <a:lstStyle/>
          <a:p>
            <a:r>
              <a:rPr lang="nl-NL" sz="3200" b="1" dirty="0"/>
              <a:t>Grenzen aan geheimhouding….!</a:t>
            </a:r>
          </a:p>
          <a:p>
            <a:r>
              <a:rPr lang="nl-NL" sz="3200" dirty="0" smtClean="0"/>
              <a:t>Maar: </a:t>
            </a:r>
          </a:p>
          <a:p>
            <a:r>
              <a:rPr lang="nl-NL" sz="3200" dirty="0" smtClean="0"/>
              <a:t>Het moet zoveel mogelijk vóór de behandeling worden meegedeeld</a:t>
            </a:r>
          </a:p>
          <a:p>
            <a:pPr marL="457200" indent="-457200">
              <a:buFontTx/>
              <a:buChar char="-"/>
            </a:pPr>
            <a:r>
              <a:rPr lang="nl-NL" sz="3200" dirty="0" smtClean="0"/>
              <a:t>Welke informatie eronder valt</a:t>
            </a:r>
          </a:p>
          <a:p>
            <a:pPr marL="457200" indent="-457200">
              <a:buFontTx/>
              <a:buChar char="-"/>
            </a:pPr>
            <a:r>
              <a:rPr lang="nl-NL" sz="3200" dirty="0" smtClean="0"/>
              <a:t>Hoe lang deze geheimhouding duurt</a:t>
            </a:r>
          </a:p>
          <a:p>
            <a:pPr marL="457200" indent="-457200">
              <a:buFontTx/>
              <a:buChar char="-"/>
            </a:pPr>
            <a:r>
              <a:rPr lang="nl-NL" sz="3200" dirty="0" smtClean="0"/>
              <a:t>Voor welke personen dit wel/ niet geldt.</a:t>
            </a:r>
            <a:endParaRPr lang="nl-NL" dirty="0" smtClean="0"/>
          </a:p>
        </p:txBody>
      </p:sp>
    </p:spTree>
    <p:extLst>
      <p:ext uri="{BB962C8B-B14F-4D97-AF65-F5344CB8AC3E}">
        <p14:creationId xmlns:p14="http://schemas.microsoft.com/office/powerpoint/2010/main" val="2996069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743200" y="778246"/>
            <a:ext cx="6137753" cy="5324535"/>
          </a:xfrm>
          <a:prstGeom prst="rect">
            <a:avLst/>
          </a:prstGeom>
          <a:noFill/>
        </p:spPr>
        <p:txBody>
          <a:bodyPr wrap="square" rtlCol="0">
            <a:spAutoFit/>
          </a:bodyPr>
          <a:lstStyle/>
          <a:p>
            <a:r>
              <a:rPr lang="nl-NL" sz="3200" b="1" dirty="0" smtClean="0"/>
              <a:t>Grenzen </a:t>
            </a:r>
            <a:r>
              <a:rPr lang="nl-NL" sz="3200" b="1" dirty="0"/>
              <a:t>aan geheimhouding….!</a:t>
            </a:r>
          </a:p>
          <a:p>
            <a:r>
              <a:rPr lang="nl-NL" sz="3200" dirty="0" smtClean="0"/>
              <a:t>Geheimhouding </a:t>
            </a:r>
            <a:r>
              <a:rPr lang="nl-NL" sz="3200" u="sng" dirty="0" smtClean="0"/>
              <a:t>geldt</a:t>
            </a:r>
            <a:r>
              <a:rPr lang="nl-NL" sz="3200" dirty="0" smtClean="0"/>
              <a:t> ook voor secretariaat, ambtelijk secretaris, geraadpleegde deskundigen</a:t>
            </a:r>
          </a:p>
          <a:p>
            <a:endParaRPr lang="nl-NL" sz="1000" dirty="0" smtClean="0"/>
          </a:p>
          <a:p>
            <a:r>
              <a:rPr lang="nl-NL" sz="3200" dirty="0" smtClean="0"/>
              <a:t>Geheimhouding </a:t>
            </a:r>
            <a:r>
              <a:rPr lang="nl-NL" sz="3200" u="sng" dirty="0" smtClean="0"/>
              <a:t>geldt niet</a:t>
            </a:r>
            <a:r>
              <a:rPr lang="nl-NL" sz="3200" dirty="0" smtClean="0"/>
              <a:t> voor hen die met een gerechtelijke opdracht e.e.a. onderzoeken</a:t>
            </a:r>
          </a:p>
          <a:p>
            <a:endParaRPr lang="nl-NL" sz="1000" dirty="0" smtClean="0"/>
          </a:p>
          <a:p>
            <a:r>
              <a:rPr lang="nl-NL" sz="3200" dirty="0" smtClean="0"/>
              <a:t>Geheimhouding </a:t>
            </a:r>
            <a:r>
              <a:rPr lang="nl-NL" sz="3200" u="sng" dirty="0" smtClean="0"/>
              <a:t>vervalt niet</a:t>
            </a:r>
            <a:r>
              <a:rPr lang="nl-NL" sz="3200" dirty="0" smtClean="0"/>
              <a:t> met einde lidmaatschap OR, commissie, dienstverband!</a:t>
            </a:r>
            <a:endParaRPr lang="nl-NL" dirty="0" smtClean="0"/>
          </a:p>
        </p:txBody>
      </p:sp>
    </p:spTree>
    <p:extLst>
      <p:ext uri="{BB962C8B-B14F-4D97-AF65-F5344CB8AC3E}">
        <p14:creationId xmlns:p14="http://schemas.microsoft.com/office/powerpoint/2010/main" val="2550827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830883" y="778246"/>
            <a:ext cx="5741180" cy="5016758"/>
          </a:xfrm>
          <a:prstGeom prst="rect">
            <a:avLst/>
          </a:prstGeom>
          <a:noFill/>
        </p:spPr>
        <p:txBody>
          <a:bodyPr wrap="square" rtlCol="0">
            <a:spAutoFit/>
          </a:bodyPr>
          <a:lstStyle/>
          <a:p>
            <a:r>
              <a:rPr lang="nl-NL" sz="3200" b="1" dirty="0"/>
              <a:t>Grenzen aan geheimhouding….!</a:t>
            </a:r>
          </a:p>
          <a:p>
            <a:endParaRPr lang="nl-NL" sz="3200" dirty="0" smtClean="0"/>
          </a:p>
          <a:p>
            <a:r>
              <a:rPr lang="nl-NL" sz="3200" dirty="0" smtClean="0"/>
              <a:t>Ondernemer kan desgevraagd toestemming geven voor overleg indien de betreffende persoon schriftelijk een geheimhoudingsverklaring tekent. Weigeren (van de ondernemer) kan &gt; maar met redenen…</a:t>
            </a:r>
            <a:endParaRPr lang="nl-NL" dirty="0" smtClean="0"/>
          </a:p>
        </p:txBody>
      </p:sp>
    </p:spTree>
    <p:extLst>
      <p:ext uri="{BB962C8B-B14F-4D97-AF65-F5344CB8AC3E}">
        <p14:creationId xmlns:p14="http://schemas.microsoft.com/office/powerpoint/2010/main" val="1629307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 y="-1"/>
            <a:ext cx="9775037" cy="6907537"/>
          </a:xfrm>
          <a:prstGeom prst="rect">
            <a:avLst/>
          </a:prstGeom>
        </p:spPr>
      </p:pic>
      <p:sp>
        <p:nvSpPr>
          <p:cNvPr id="5" name="Tekstvak 4"/>
          <p:cNvSpPr txBox="1"/>
          <p:nvPr/>
        </p:nvSpPr>
        <p:spPr>
          <a:xfrm>
            <a:off x="2730674" y="778246"/>
            <a:ext cx="6150279" cy="5016758"/>
          </a:xfrm>
          <a:prstGeom prst="rect">
            <a:avLst/>
          </a:prstGeom>
          <a:noFill/>
        </p:spPr>
        <p:txBody>
          <a:bodyPr wrap="square" rtlCol="0">
            <a:spAutoFit/>
          </a:bodyPr>
          <a:lstStyle/>
          <a:p>
            <a:r>
              <a:rPr lang="nl-NL" sz="3200" b="1" dirty="0"/>
              <a:t>Grenzen aan geheimhouding….!</a:t>
            </a:r>
          </a:p>
          <a:p>
            <a:r>
              <a:rPr lang="nl-NL" sz="3200" dirty="0" smtClean="0"/>
              <a:t>Je kunt geheimhouding niet </a:t>
            </a:r>
            <a:r>
              <a:rPr lang="nl-NL" sz="3200" u="sng" dirty="0" smtClean="0"/>
              <a:t>afwijzen</a:t>
            </a:r>
            <a:r>
              <a:rPr lang="nl-NL" sz="3200" dirty="0" smtClean="0"/>
              <a:t>, maar: Bij onredelijkheid (zwaarwegend belang) </a:t>
            </a:r>
            <a:r>
              <a:rPr lang="nl-NL" sz="3200" dirty="0"/>
              <a:t>van de kant van de ondernemer, </a:t>
            </a:r>
            <a:r>
              <a:rPr lang="nl-NL" sz="3200" dirty="0" smtClean="0"/>
              <a:t>kunnen OR</a:t>
            </a:r>
            <a:r>
              <a:rPr lang="nl-NL" sz="3200" dirty="0"/>
              <a:t>, leden van de OR, </a:t>
            </a:r>
            <a:r>
              <a:rPr lang="nl-NL" sz="3200" dirty="0" smtClean="0"/>
              <a:t>(leden van) commissie(s</a:t>
            </a:r>
            <a:r>
              <a:rPr lang="nl-NL" sz="3200" dirty="0"/>
              <a:t>), het secretariaat, een geraadpleegde </a:t>
            </a:r>
            <a:r>
              <a:rPr lang="nl-NL" sz="3200" dirty="0" smtClean="0"/>
              <a:t>deskundige bij de kantonrechter </a:t>
            </a:r>
            <a:r>
              <a:rPr lang="nl-NL" sz="3200" u="sng" dirty="0" smtClean="0"/>
              <a:t>opheffing</a:t>
            </a:r>
            <a:r>
              <a:rPr lang="nl-NL" sz="3200" dirty="0" smtClean="0"/>
              <a:t> vragen van de opgelegde geheimhouding</a:t>
            </a:r>
            <a:endParaRPr lang="nl-NL" dirty="0" smtClean="0"/>
          </a:p>
        </p:txBody>
      </p:sp>
    </p:spTree>
    <p:extLst>
      <p:ext uri="{BB962C8B-B14F-4D97-AF65-F5344CB8AC3E}">
        <p14:creationId xmlns:p14="http://schemas.microsoft.com/office/powerpoint/2010/main" val="2071940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Merlijn 2015 PPT nieuwste stijl Merlijn presentatie Medezeggenscha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Merlijn 2015 PPT nieuwste stijl Merlijn presentatie Medezeggenschap</Template>
  <TotalTime>136</TotalTime>
  <Words>630</Words>
  <Application>Microsoft Office PowerPoint</Application>
  <PresentationFormat>Diavoorstelling (4:3)</PresentationFormat>
  <Paragraphs>77</Paragraphs>
  <Slides>16</Slides>
  <Notes>0</Notes>
  <HiddenSlides>0</HiddenSlides>
  <MMClips>0</MMClips>
  <ScaleCrop>false</ScaleCrop>
  <HeadingPairs>
    <vt:vector size="4" baseType="variant">
      <vt:variant>
        <vt:lpstr>Thema</vt:lpstr>
      </vt:variant>
      <vt:variant>
        <vt:i4>1</vt:i4>
      </vt:variant>
      <vt:variant>
        <vt:lpstr>Diatitels</vt:lpstr>
      </vt:variant>
      <vt:variant>
        <vt:i4>16</vt:i4>
      </vt:variant>
    </vt:vector>
  </HeadingPairs>
  <TitlesOfParts>
    <vt:vector size="17" baseType="lpstr">
      <vt:lpstr>Merlijn 2015 PPT nieuwste stijl Merlijn presentatie Medezeggenschap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Eigenaarr</dc:creator>
  <cp:lastModifiedBy>Eigenaarr</cp:lastModifiedBy>
  <cp:revision>14</cp:revision>
  <dcterms:created xsi:type="dcterms:W3CDTF">2015-10-11T12:05:05Z</dcterms:created>
  <dcterms:modified xsi:type="dcterms:W3CDTF">2015-10-12T11:10:44Z</dcterms:modified>
</cp:coreProperties>
</file>