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3" r:id="rId6"/>
    <p:sldId id="264" r:id="rId7"/>
    <p:sldId id="265" r:id="rId8"/>
    <p:sldId id="266" r:id="rId9"/>
    <p:sldId id="267" r:id="rId10"/>
    <p:sldId id="268" r:id="rId11"/>
    <p:sldId id="269" r:id="rId12"/>
    <p:sldId id="270" r:id="rId13"/>
    <p:sldId id="271" r:id="rId14"/>
    <p:sldId id="261" r:id="rId15"/>
    <p:sldId id="262" r:id="rId16"/>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1" d="100"/>
          <a:sy n="101" d="100"/>
        </p:scale>
        <p:origin x="15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6D1CBFFB-6544-0540-B599-C4D83B362DF7}" type="datetimeFigureOut">
              <a:rPr lang="nl-NL" smtClean="0"/>
              <a:t>16-10-2015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2413735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D1CBFFB-6544-0540-B599-C4D83B362DF7}" type="datetimeFigureOut">
              <a:rPr lang="nl-NL" smtClean="0"/>
              <a:t>16-10-2015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2652124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D1CBFFB-6544-0540-B599-C4D83B362DF7}" type="datetimeFigureOut">
              <a:rPr lang="nl-NL" smtClean="0"/>
              <a:t>16-10-2015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3747760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D1CBFFB-6544-0540-B599-C4D83B362DF7}" type="datetimeFigureOut">
              <a:rPr lang="nl-NL" smtClean="0"/>
              <a:t>16-10-2015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4199508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p>
            <a:fld id="{6D1CBFFB-6544-0540-B599-C4D83B362DF7}" type="datetimeFigureOut">
              <a:rPr lang="nl-NL" smtClean="0"/>
              <a:t>16-10-2015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2322397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6D1CBFFB-6544-0540-B599-C4D83B362DF7}" type="datetimeFigureOut">
              <a:rPr lang="nl-NL" smtClean="0"/>
              <a:t>16-10-2015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415198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6D1CBFFB-6544-0540-B599-C4D83B362DF7}" type="datetimeFigureOut">
              <a:rPr lang="nl-NL" smtClean="0"/>
              <a:t>16-10-2015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2691781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p:txBody>
          <a:bodyPr/>
          <a:lstStyle/>
          <a:p>
            <a:fld id="{6D1CBFFB-6544-0540-B599-C4D83B362DF7}" type="datetimeFigureOut">
              <a:rPr lang="nl-NL" smtClean="0"/>
              <a:t>16-10-2015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4146841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D1CBFFB-6544-0540-B599-C4D83B362DF7}" type="datetimeFigureOut">
              <a:rPr lang="nl-NL" smtClean="0"/>
              <a:t>16-10-2015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1744143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6D1CBFFB-6544-0540-B599-C4D83B362DF7}" type="datetimeFigureOut">
              <a:rPr lang="nl-NL" smtClean="0"/>
              <a:t>16-10-2015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844147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6D1CBFFB-6544-0540-B599-C4D83B362DF7}" type="datetimeFigureOut">
              <a:rPr lang="nl-NL" smtClean="0"/>
              <a:t>16-10-2015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3078078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CBFFB-6544-0540-B599-C4D83B362DF7}" type="datetimeFigureOut">
              <a:rPr lang="nl-NL" smtClean="0"/>
              <a:t>16-10-2015</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904335-CBDE-1447-A4FF-7DA68BBE945E}" type="slidenum">
              <a:rPr lang="nl-NL" smtClean="0"/>
              <a:t>‹nr.›</a:t>
            </a:fld>
            <a:endParaRPr lang="nl-NL"/>
          </a:p>
        </p:txBody>
      </p:sp>
    </p:spTree>
    <p:extLst>
      <p:ext uri="{BB962C8B-B14F-4D97-AF65-F5344CB8AC3E}">
        <p14:creationId xmlns:p14="http://schemas.microsoft.com/office/powerpoint/2010/main" val="3312031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oleObject" Target="../embeddings/Microsoft_Excel-grafiek1.xls"/><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4" y="-32150"/>
            <a:ext cx="9872702" cy="6976553"/>
          </a:xfrm>
          <a:prstGeom prst="rect">
            <a:avLst/>
          </a:prstGeom>
        </p:spPr>
      </p:pic>
    </p:spTree>
    <p:extLst>
      <p:ext uri="{BB962C8B-B14F-4D97-AF65-F5344CB8AC3E}">
        <p14:creationId xmlns:p14="http://schemas.microsoft.com/office/powerpoint/2010/main" val="951767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pic>
        <p:nvPicPr>
          <p:cNvPr id="5"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2636" y="1573907"/>
            <a:ext cx="5742714" cy="3398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2"/>
          <p:cNvSpPr txBox="1">
            <a:spLocks noChangeArrowheads="1"/>
          </p:cNvSpPr>
          <p:nvPr/>
        </p:nvSpPr>
        <p:spPr bwMode="auto">
          <a:xfrm>
            <a:off x="2582863" y="5376508"/>
            <a:ext cx="63791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800" dirty="0"/>
              <a:t>500.000 mensen 				€ 900 </a:t>
            </a:r>
            <a:r>
              <a:rPr lang="nl-NL" altLang="nl-NL" sz="1800" dirty="0" err="1"/>
              <a:t>mlj</a:t>
            </a:r>
            <a:r>
              <a:rPr lang="nl-NL" altLang="nl-NL" sz="1800" dirty="0"/>
              <a:t> loondoorbetaling</a:t>
            </a:r>
          </a:p>
        </p:txBody>
      </p:sp>
    </p:spTree>
    <p:extLst>
      <p:ext uri="{BB962C8B-B14F-4D97-AF65-F5344CB8AC3E}">
        <p14:creationId xmlns:p14="http://schemas.microsoft.com/office/powerpoint/2010/main" val="24026531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7" name="Ovaal 6"/>
          <p:cNvSpPr/>
          <p:nvPr/>
        </p:nvSpPr>
        <p:spPr>
          <a:xfrm>
            <a:off x="4105275" y="3489325"/>
            <a:ext cx="914400" cy="914400"/>
          </a:xfrm>
          <a:prstGeom prst="ellipse">
            <a:avLst/>
          </a:prstGeom>
          <a:noFill/>
          <a:ln w="349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1" name="Ovaal 10"/>
          <p:cNvSpPr/>
          <p:nvPr/>
        </p:nvSpPr>
        <p:spPr>
          <a:xfrm>
            <a:off x="7010400" y="2909888"/>
            <a:ext cx="914400" cy="914400"/>
          </a:xfrm>
          <a:prstGeom prst="ellipse">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t> </a:t>
            </a:r>
          </a:p>
        </p:txBody>
      </p:sp>
      <p:sp>
        <p:nvSpPr>
          <p:cNvPr id="14" name="Tekstvak 3"/>
          <p:cNvSpPr txBox="1">
            <a:spLocks noChangeArrowheads="1"/>
          </p:cNvSpPr>
          <p:nvPr/>
        </p:nvSpPr>
        <p:spPr bwMode="auto">
          <a:xfrm>
            <a:off x="4297363" y="3784600"/>
            <a:ext cx="53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800"/>
              <a:t>OR</a:t>
            </a:r>
          </a:p>
        </p:txBody>
      </p:sp>
      <p:sp>
        <p:nvSpPr>
          <p:cNvPr id="15" name="Tekstvak 4"/>
          <p:cNvSpPr txBox="1">
            <a:spLocks noChangeArrowheads="1"/>
          </p:cNvSpPr>
          <p:nvPr/>
        </p:nvSpPr>
        <p:spPr bwMode="auto">
          <a:xfrm>
            <a:off x="6300788" y="3105150"/>
            <a:ext cx="2274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800"/>
              <a:t>vertrouwenspersoon</a:t>
            </a:r>
          </a:p>
        </p:txBody>
      </p:sp>
      <p:sp>
        <p:nvSpPr>
          <p:cNvPr id="22" name="Ovaal 21"/>
          <p:cNvSpPr/>
          <p:nvPr/>
        </p:nvSpPr>
        <p:spPr>
          <a:xfrm>
            <a:off x="4105275" y="3489325"/>
            <a:ext cx="914400" cy="914400"/>
          </a:xfrm>
          <a:prstGeom prst="ellipse">
            <a:avLst/>
          </a:prstGeom>
          <a:noFill/>
          <a:ln w="349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3" name="Ovaal 22"/>
          <p:cNvSpPr/>
          <p:nvPr/>
        </p:nvSpPr>
        <p:spPr>
          <a:xfrm>
            <a:off x="2953544" y="2794955"/>
            <a:ext cx="914400" cy="914400"/>
          </a:xfrm>
          <a:prstGeom prst="ellipse">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4" name="Ovaal 23"/>
          <p:cNvSpPr/>
          <p:nvPr/>
        </p:nvSpPr>
        <p:spPr>
          <a:xfrm>
            <a:off x="4627563" y="1239838"/>
            <a:ext cx="914400" cy="914400"/>
          </a:xfrm>
          <a:prstGeom prst="ellipse">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5" name="Ovaal 24"/>
          <p:cNvSpPr/>
          <p:nvPr/>
        </p:nvSpPr>
        <p:spPr>
          <a:xfrm>
            <a:off x="6799561" y="1095375"/>
            <a:ext cx="914400" cy="914400"/>
          </a:xfrm>
          <a:prstGeom prst="ellipse">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dirty="0"/>
          </a:p>
        </p:txBody>
      </p:sp>
      <p:sp>
        <p:nvSpPr>
          <p:cNvPr id="26" name="Ovaal 25"/>
          <p:cNvSpPr/>
          <p:nvPr/>
        </p:nvSpPr>
        <p:spPr>
          <a:xfrm>
            <a:off x="7010400" y="2909888"/>
            <a:ext cx="914400" cy="914400"/>
          </a:xfrm>
          <a:prstGeom prst="ellipse">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t> </a:t>
            </a:r>
          </a:p>
        </p:txBody>
      </p:sp>
      <p:sp>
        <p:nvSpPr>
          <p:cNvPr id="27" name="Rechthoek 26"/>
          <p:cNvSpPr/>
          <p:nvPr/>
        </p:nvSpPr>
        <p:spPr>
          <a:xfrm>
            <a:off x="5356225" y="5306219"/>
            <a:ext cx="720725" cy="568325"/>
          </a:xfrm>
          <a:prstGeom prst="rect">
            <a:avLst/>
          </a:prstGeom>
          <a:noFill/>
          <a:ln w="349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8" name="Rechthoek 27"/>
          <p:cNvSpPr/>
          <p:nvPr/>
        </p:nvSpPr>
        <p:spPr>
          <a:xfrm>
            <a:off x="3187106" y="5319713"/>
            <a:ext cx="720725" cy="568325"/>
          </a:xfrm>
          <a:prstGeom prst="rect">
            <a:avLst/>
          </a:prstGeom>
          <a:noFill/>
          <a:ln w="349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9" name="Tekstvak 3"/>
          <p:cNvSpPr txBox="1">
            <a:spLocks noChangeArrowheads="1"/>
          </p:cNvSpPr>
          <p:nvPr/>
        </p:nvSpPr>
        <p:spPr bwMode="auto">
          <a:xfrm>
            <a:off x="4297363" y="3784600"/>
            <a:ext cx="53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800"/>
              <a:t>OR</a:t>
            </a:r>
          </a:p>
        </p:txBody>
      </p:sp>
      <p:sp>
        <p:nvSpPr>
          <p:cNvPr id="30" name="Tekstvak 4"/>
          <p:cNvSpPr txBox="1">
            <a:spLocks noChangeArrowheads="1"/>
          </p:cNvSpPr>
          <p:nvPr/>
        </p:nvSpPr>
        <p:spPr bwMode="auto">
          <a:xfrm>
            <a:off x="6300788" y="3105150"/>
            <a:ext cx="2274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800"/>
              <a:t>vertrouwenspersoon</a:t>
            </a:r>
          </a:p>
        </p:txBody>
      </p:sp>
      <p:sp>
        <p:nvSpPr>
          <p:cNvPr id="31" name="Tekstvak 5"/>
          <p:cNvSpPr txBox="1">
            <a:spLocks noChangeArrowheads="1"/>
          </p:cNvSpPr>
          <p:nvPr/>
        </p:nvSpPr>
        <p:spPr bwMode="auto">
          <a:xfrm>
            <a:off x="6387306" y="1330327"/>
            <a:ext cx="1878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800" dirty="0" err="1"/>
              <a:t>arbo</a:t>
            </a:r>
            <a:r>
              <a:rPr lang="nl-NL" altLang="nl-NL" sz="1800" dirty="0"/>
              <a:t>-coördinator</a:t>
            </a:r>
          </a:p>
        </p:txBody>
      </p:sp>
      <p:sp>
        <p:nvSpPr>
          <p:cNvPr id="32" name="Tekstvak 10"/>
          <p:cNvSpPr txBox="1">
            <a:spLocks noChangeArrowheads="1"/>
          </p:cNvSpPr>
          <p:nvPr/>
        </p:nvSpPr>
        <p:spPr bwMode="auto">
          <a:xfrm>
            <a:off x="4492923" y="1315245"/>
            <a:ext cx="1454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800" dirty="0"/>
              <a:t>Preventie</a:t>
            </a:r>
          </a:p>
          <a:p>
            <a:pPr>
              <a:spcBef>
                <a:spcPct val="0"/>
              </a:spcBef>
              <a:buFontTx/>
              <a:buNone/>
            </a:pPr>
            <a:r>
              <a:rPr lang="nl-NL" altLang="nl-NL" sz="1800" dirty="0"/>
              <a:t>medewerker</a:t>
            </a:r>
          </a:p>
        </p:txBody>
      </p:sp>
      <p:sp>
        <p:nvSpPr>
          <p:cNvPr id="33" name="Tekstvak 12"/>
          <p:cNvSpPr txBox="1">
            <a:spLocks noChangeArrowheads="1"/>
          </p:cNvSpPr>
          <p:nvPr/>
        </p:nvSpPr>
        <p:spPr bwMode="auto">
          <a:xfrm>
            <a:off x="2601119" y="2961642"/>
            <a:ext cx="1593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800"/>
              <a:t>Gezondheids</a:t>
            </a:r>
          </a:p>
          <a:p>
            <a:pPr>
              <a:spcBef>
                <a:spcPct val="0"/>
              </a:spcBef>
              <a:buFontTx/>
              <a:buNone/>
            </a:pPr>
            <a:r>
              <a:rPr lang="nl-NL" altLang="nl-NL" sz="1800"/>
              <a:t>medewerker</a:t>
            </a:r>
          </a:p>
        </p:txBody>
      </p:sp>
      <p:sp>
        <p:nvSpPr>
          <p:cNvPr id="34" name="Tekstvak 13"/>
          <p:cNvSpPr txBox="1">
            <a:spLocks noChangeArrowheads="1"/>
          </p:cNvSpPr>
          <p:nvPr/>
        </p:nvSpPr>
        <p:spPr bwMode="auto">
          <a:xfrm>
            <a:off x="2882106" y="5400675"/>
            <a:ext cx="1312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800" dirty="0"/>
              <a:t>bedrijfsarts</a:t>
            </a:r>
          </a:p>
        </p:txBody>
      </p:sp>
      <p:sp>
        <p:nvSpPr>
          <p:cNvPr id="35" name="Tekstvak 14"/>
          <p:cNvSpPr txBox="1">
            <a:spLocks noChangeArrowheads="1"/>
          </p:cNvSpPr>
          <p:nvPr/>
        </p:nvSpPr>
        <p:spPr bwMode="auto">
          <a:xfrm>
            <a:off x="4814094" y="5366543"/>
            <a:ext cx="1685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800" dirty="0"/>
              <a:t>Inspectie SZW</a:t>
            </a:r>
          </a:p>
        </p:txBody>
      </p:sp>
      <p:sp>
        <p:nvSpPr>
          <p:cNvPr id="36" name="Tekstvak 15"/>
          <p:cNvSpPr txBox="1">
            <a:spLocks noChangeArrowheads="1"/>
          </p:cNvSpPr>
          <p:nvPr/>
        </p:nvSpPr>
        <p:spPr bwMode="auto">
          <a:xfrm>
            <a:off x="2040932" y="1363663"/>
            <a:ext cx="15065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800" dirty="0">
                <a:solidFill>
                  <a:srgbClr val="FF0000"/>
                </a:solidFill>
              </a:rPr>
              <a:t>OR-taak</a:t>
            </a:r>
          </a:p>
          <a:p>
            <a:pPr>
              <a:spcBef>
                <a:spcPct val="0"/>
              </a:spcBef>
              <a:buFontTx/>
              <a:buNone/>
            </a:pPr>
            <a:r>
              <a:rPr lang="nl-NL" altLang="nl-NL" sz="1800" dirty="0">
                <a:solidFill>
                  <a:srgbClr val="FF0000"/>
                </a:solidFill>
              </a:rPr>
              <a:t>bescherming</a:t>
            </a:r>
          </a:p>
        </p:txBody>
      </p:sp>
      <p:cxnSp>
        <p:nvCxnSpPr>
          <p:cNvPr id="37" name="Rechte verbindingslijn met pijl 36"/>
          <p:cNvCxnSpPr>
            <a:stCxn id="36" idx="3"/>
          </p:cNvCxnSpPr>
          <p:nvPr/>
        </p:nvCxnSpPr>
        <p:spPr>
          <a:xfrm flipV="1">
            <a:off x="3547469" y="1687513"/>
            <a:ext cx="5334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0800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57" name="Ovaal 56"/>
          <p:cNvSpPr/>
          <p:nvPr/>
        </p:nvSpPr>
        <p:spPr>
          <a:xfrm>
            <a:off x="3113087" y="4595812"/>
            <a:ext cx="914400" cy="914400"/>
          </a:xfrm>
          <a:prstGeom prst="ellipse">
            <a:avLst/>
          </a:prstGeom>
          <a:noFill/>
          <a:ln w="349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58" name="Ovaal 57"/>
          <p:cNvSpPr/>
          <p:nvPr/>
        </p:nvSpPr>
        <p:spPr>
          <a:xfrm>
            <a:off x="1678978" y="1803400"/>
            <a:ext cx="914400" cy="914400"/>
          </a:xfrm>
          <a:prstGeom prst="ellipse">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59" name="Ovaal 58"/>
          <p:cNvSpPr/>
          <p:nvPr/>
        </p:nvSpPr>
        <p:spPr>
          <a:xfrm>
            <a:off x="4605337" y="279400"/>
            <a:ext cx="914400" cy="914400"/>
          </a:xfrm>
          <a:prstGeom prst="ellipse">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0" name="Ovaal 59"/>
          <p:cNvSpPr/>
          <p:nvPr/>
        </p:nvSpPr>
        <p:spPr>
          <a:xfrm>
            <a:off x="7851775" y="1824037"/>
            <a:ext cx="914400" cy="914400"/>
          </a:xfrm>
          <a:prstGeom prst="ellipse">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dirty="0"/>
          </a:p>
        </p:txBody>
      </p:sp>
      <p:sp>
        <p:nvSpPr>
          <p:cNvPr id="61" name="Ovaal 60"/>
          <p:cNvSpPr/>
          <p:nvPr/>
        </p:nvSpPr>
        <p:spPr>
          <a:xfrm>
            <a:off x="6648450" y="4595812"/>
            <a:ext cx="914400" cy="914400"/>
          </a:xfrm>
          <a:prstGeom prst="ellipse">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t> </a:t>
            </a:r>
          </a:p>
        </p:txBody>
      </p:sp>
      <p:sp>
        <p:nvSpPr>
          <p:cNvPr id="62" name="Tekstvak 3"/>
          <p:cNvSpPr txBox="1">
            <a:spLocks noChangeArrowheads="1"/>
          </p:cNvSpPr>
          <p:nvPr/>
        </p:nvSpPr>
        <p:spPr bwMode="auto">
          <a:xfrm>
            <a:off x="3113087" y="4227512"/>
            <a:ext cx="976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800"/>
              <a:t>Werken</a:t>
            </a:r>
          </a:p>
        </p:txBody>
      </p:sp>
      <p:sp>
        <p:nvSpPr>
          <p:cNvPr id="63" name="Tekstvak 4"/>
          <p:cNvSpPr txBox="1">
            <a:spLocks noChangeArrowheads="1"/>
          </p:cNvSpPr>
          <p:nvPr/>
        </p:nvSpPr>
        <p:spPr bwMode="auto">
          <a:xfrm>
            <a:off x="6651625" y="4249737"/>
            <a:ext cx="911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800"/>
              <a:t>Wegen</a:t>
            </a:r>
          </a:p>
        </p:txBody>
      </p:sp>
      <p:sp>
        <p:nvSpPr>
          <p:cNvPr id="64" name="Tekstvak 5"/>
          <p:cNvSpPr txBox="1">
            <a:spLocks noChangeArrowheads="1"/>
          </p:cNvSpPr>
          <p:nvPr/>
        </p:nvSpPr>
        <p:spPr bwMode="auto">
          <a:xfrm>
            <a:off x="7851775" y="1455737"/>
            <a:ext cx="846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800"/>
              <a:t>Weten</a:t>
            </a:r>
          </a:p>
        </p:txBody>
      </p:sp>
      <p:sp>
        <p:nvSpPr>
          <p:cNvPr id="65" name="Tekstvak 10"/>
          <p:cNvSpPr txBox="1">
            <a:spLocks noChangeArrowheads="1"/>
          </p:cNvSpPr>
          <p:nvPr/>
        </p:nvSpPr>
        <p:spPr bwMode="auto">
          <a:xfrm>
            <a:off x="4605337" y="-57150"/>
            <a:ext cx="814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800"/>
              <a:t>Willen</a:t>
            </a:r>
          </a:p>
        </p:txBody>
      </p:sp>
      <p:sp>
        <p:nvSpPr>
          <p:cNvPr id="66" name="Tekstvak 12"/>
          <p:cNvSpPr txBox="1">
            <a:spLocks noChangeArrowheads="1"/>
          </p:cNvSpPr>
          <p:nvPr/>
        </p:nvSpPr>
        <p:spPr bwMode="auto">
          <a:xfrm>
            <a:off x="1779588" y="1455737"/>
            <a:ext cx="893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800" dirty="0"/>
              <a:t>Waken</a:t>
            </a:r>
          </a:p>
        </p:txBody>
      </p:sp>
      <p:sp>
        <p:nvSpPr>
          <p:cNvPr id="67" name="Tekstvak 3"/>
          <p:cNvSpPr txBox="1">
            <a:spLocks noChangeArrowheads="1"/>
          </p:cNvSpPr>
          <p:nvPr/>
        </p:nvSpPr>
        <p:spPr bwMode="auto">
          <a:xfrm>
            <a:off x="5583237" y="366712"/>
            <a:ext cx="879475" cy="369888"/>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a:t>Art 24</a:t>
            </a:r>
          </a:p>
        </p:txBody>
      </p:sp>
      <p:sp>
        <p:nvSpPr>
          <p:cNvPr id="68" name="Tekstvak 20"/>
          <p:cNvSpPr txBox="1">
            <a:spLocks noChangeArrowheads="1"/>
          </p:cNvSpPr>
          <p:nvPr/>
        </p:nvSpPr>
        <p:spPr bwMode="auto">
          <a:xfrm>
            <a:off x="6462712" y="2108200"/>
            <a:ext cx="1277938" cy="369887"/>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a:t>Art 23, 31</a:t>
            </a:r>
          </a:p>
        </p:txBody>
      </p:sp>
      <p:sp>
        <p:nvSpPr>
          <p:cNvPr id="69" name="Tekstvak 21"/>
          <p:cNvSpPr txBox="1">
            <a:spLocks noChangeArrowheads="1"/>
          </p:cNvSpPr>
          <p:nvPr/>
        </p:nvSpPr>
        <p:spPr bwMode="auto">
          <a:xfrm>
            <a:off x="2673350" y="2076450"/>
            <a:ext cx="1354137" cy="3683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a:t>Art 23, 31</a:t>
            </a:r>
          </a:p>
        </p:txBody>
      </p:sp>
      <p:sp>
        <p:nvSpPr>
          <p:cNvPr id="70" name="Tekstvak 22"/>
          <p:cNvSpPr txBox="1">
            <a:spLocks noChangeArrowheads="1"/>
          </p:cNvSpPr>
          <p:nvPr/>
        </p:nvSpPr>
        <p:spPr bwMode="auto">
          <a:xfrm>
            <a:off x="7851775" y="4727575"/>
            <a:ext cx="1200150" cy="3683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a:t>Art 27, 28</a:t>
            </a:r>
          </a:p>
        </p:txBody>
      </p:sp>
      <p:sp>
        <p:nvSpPr>
          <p:cNvPr id="71" name="Tekstvak 23"/>
          <p:cNvSpPr txBox="1">
            <a:spLocks noChangeArrowheads="1"/>
          </p:cNvSpPr>
          <p:nvPr/>
        </p:nvSpPr>
        <p:spPr bwMode="auto">
          <a:xfrm>
            <a:off x="2116137" y="4727575"/>
            <a:ext cx="879475" cy="3683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a:t>Art 27</a:t>
            </a:r>
          </a:p>
        </p:txBody>
      </p:sp>
      <p:sp>
        <p:nvSpPr>
          <p:cNvPr id="72" name="Tekstvak 4"/>
          <p:cNvSpPr txBox="1">
            <a:spLocks noChangeArrowheads="1"/>
          </p:cNvSpPr>
          <p:nvPr/>
        </p:nvSpPr>
        <p:spPr bwMode="auto">
          <a:xfrm>
            <a:off x="6462712" y="2511425"/>
            <a:ext cx="1277938" cy="646112"/>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a:t>Ri&amp;E, HARC</a:t>
            </a:r>
          </a:p>
        </p:txBody>
      </p:sp>
      <p:sp>
        <p:nvSpPr>
          <p:cNvPr id="73" name="Tekstvak 26"/>
          <p:cNvSpPr txBox="1">
            <a:spLocks noChangeArrowheads="1"/>
          </p:cNvSpPr>
          <p:nvPr/>
        </p:nvSpPr>
        <p:spPr bwMode="auto">
          <a:xfrm>
            <a:off x="7851775" y="5106987"/>
            <a:ext cx="1276350" cy="646113"/>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a:t>Plan van aanpak</a:t>
            </a:r>
          </a:p>
        </p:txBody>
      </p:sp>
      <p:sp>
        <p:nvSpPr>
          <p:cNvPr id="74" name="Tekstvak 27"/>
          <p:cNvSpPr txBox="1">
            <a:spLocks noChangeArrowheads="1"/>
          </p:cNvSpPr>
          <p:nvPr/>
        </p:nvSpPr>
        <p:spPr bwMode="auto">
          <a:xfrm>
            <a:off x="1731962" y="5106987"/>
            <a:ext cx="1277937" cy="646113"/>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a:t>Plan van aanpak</a:t>
            </a:r>
          </a:p>
        </p:txBody>
      </p:sp>
      <p:sp>
        <p:nvSpPr>
          <p:cNvPr id="75" name="Tekstvak 28"/>
          <p:cNvSpPr txBox="1">
            <a:spLocks noChangeArrowheads="1"/>
          </p:cNvSpPr>
          <p:nvPr/>
        </p:nvSpPr>
        <p:spPr bwMode="auto">
          <a:xfrm>
            <a:off x="2671762" y="2452687"/>
            <a:ext cx="1911350" cy="64770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a:t>Plan van aanpak</a:t>
            </a:r>
          </a:p>
          <a:p>
            <a:r>
              <a:rPr lang="nl-NL" altLang="nl-NL"/>
              <a:t>Ri&amp;E</a:t>
            </a:r>
          </a:p>
        </p:txBody>
      </p:sp>
    </p:spTree>
    <p:extLst>
      <p:ext uri="{BB962C8B-B14F-4D97-AF65-F5344CB8AC3E}">
        <p14:creationId xmlns:p14="http://schemas.microsoft.com/office/powerpoint/2010/main" val="20490535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22" name="Rechthoek 1"/>
          <p:cNvSpPr>
            <a:spLocks noChangeArrowheads="1"/>
          </p:cNvSpPr>
          <p:nvPr/>
        </p:nvSpPr>
        <p:spPr bwMode="auto">
          <a:xfrm>
            <a:off x="3375025" y="650552"/>
            <a:ext cx="5184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dirty="0"/>
              <a:t>http://www.arbocataloguspsa.nl/</a:t>
            </a:r>
          </a:p>
        </p:txBody>
      </p:sp>
      <p:sp>
        <p:nvSpPr>
          <p:cNvPr id="23" name="Rechthoek 2"/>
          <p:cNvSpPr>
            <a:spLocks noChangeArrowheads="1"/>
          </p:cNvSpPr>
          <p:nvPr/>
        </p:nvSpPr>
        <p:spPr bwMode="auto">
          <a:xfrm>
            <a:off x="1908771" y="1303970"/>
            <a:ext cx="78501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5000"/>
              </a:lnSpc>
            </a:pPr>
            <a:r>
              <a:rPr lang="nl-NL" altLang="nl-NL" b="1" dirty="0">
                <a:ea typeface="Times New Roman" panose="02020603050405020304" pitchFamily="18" charset="0"/>
                <a:cs typeface="Arial" panose="020B0604020202020204" pitchFamily="34" charset="0"/>
              </a:rPr>
              <a:t>Gedragscode gewenst en ongewenst gedrag (PSA) Rendement </a:t>
            </a:r>
          </a:p>
          <a:p>
            <a:pPr>
              <a:lnSpc>
                <a:spcPct val="115000"/>
              </a:lnSpc>
            </a:pPr>
            <a:r>
              <a:rPr lang="nl-NL" altLang="nl-NL" sz="1200" b="1" dirty="0">
                <a:ea typeface="Times New Roman" panose="02020603050405020304" pitchFamily="18" charset="0"/>
                <a:cs typeface="Arial" panose="020B0604020202020204" pitchFamily="34" charset="0"/>
              </a:rPr>
              <a:t>Opvragen bij Merlijn</a:t>
            </a:r>
            <a:endParaRPr lang="nl-NL" altLang="nl-NL" sz="1200" dirty="0">
              <a:ea typeface="Times New Roman" panose="02020603050405020304" pitchFamily="18" charset="0"/>
              <a:cs typeface="Arial" panose="020B0604020202020204" pitchFamily="34" charset="0"/>
            </a:endParaRPr>
          </a:p>
        </p:txBody>
      </p:sp>
      <p:sp>
        <p:nvSpPr>
          <p:cNvPr id="24" name="Rechthoek 3"/>
          <p:cNvSpPr>
            <a:spLocks noChangeArrowheads="1"/>
          </p:cNvSpPr>
          <p:nvPr/>
        </p:nvSpPr>
        <p:spPr bwMode="auto">
          <a:xfrm>
            <a:off x="3547865" y="2584129"/>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dirty="0"/>
              <a:t>http://www.arboned.nl/verzuimbegeleiding/psychosociale-begeleiding/psa-check/</a:t>
            </a:r>
          </a:p>
        </p:txBody>
      </p:sp>
      <p:pic>
        <p:nvPicPr>
          <p:cNvPr id="25"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0699" y="3373445"/>
            <a:ext cx="3533425"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6065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powerpointmed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19" y="1"/>
            <a:ext cx="9752234" cy="6891424"/>
          </a:xfrm>
          <a:prstGeom prst="rect">
            <a:avLst/>
          </a:prstGeom>
        </p:spPr>
      </p:pic>
    </p:spTree>
    <p:extLst>
      <p:ext uri="{BB962C8B-B14F-4D97-AF65-F5344CB8AC3E}">
        <p14:creationId xmlns:p14="http://schemas.microsoft.com/office/powerpoint/2010/main" val="21318318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7medezegge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54" y="-76043"/>
            <a:ext cx="9859845" cy="6967467"/>
          </a:xfrm>
          <a:prstGeom prst="rect">
            <a:avLst/>
          </a:prstGeom>
        </p:spPr>
      </p:pic>
      <p:sp>
        <p:nvSpPr>
          <p:cNvPr id="5" name="Tekstvak 4"/>
          <p:cNvSpPr txBox="1"/>
          <p:nvPr/>
        </p:nvSpPr>
        <p:spPr>
          <a:xfrm>
            <a:off x="217217" y="2473309"/>
            <a:ext cx="3224837" cy="369332"/>
          </a:xfrm>
          <a:prstGeom prst="rect">
            <a:avLst/>
          </a:prstGeom>
          <a:noFill/>
        </p:spPr>
        <p:txBody>
          <a:bodyPr wrap="square" rtlCol="0">
            <a:spAutoFit/>
          </a:bodyPr>
          <a:lstStyle/>
          <a:p>
            <a:endParaRPr lang="nl-NL" dirty="0"/>
          </a:p>
        </p:txBody>
      </p:sp>
      <p:sp>
        <p:nvSpPr>
          <p:cNvPr id="6" name="Tekstvak 5"/>
          <p:cNvSpPr txBox="1"/>
          <p:nvPr/>
        </p:nvSpPr>
        <p:spPr>
          <a:xfrm>
            <a:off x="-945868" y="2717866"/>
            <a:ext cx="6434666" cy="1200329"/>
          </a:xfrm>
          <a:prstGeom prst="rect">
            <a:avLst/>
          </a:prstGeom>
          <a:noFill/>
        </p:spPr>
        <p:txBody>
          <a:bodyPr wrap="square" rtlCol="0">
            <a:spAutoFit/>
          </a:bodyPr>
          <a:lstStyle/>
          <a:p>
            <a:pPr algn="ctr"/>
            <a:r>
              <a:rPr lang="nl-NL" sz="3600" dirty="0" smtClean="0">
                <a:latin typeface="Century Gothic"/>
                <a:cs typeface="Century Gothic"/>
              </a:rPr>
              <a:t>Hartelijk dank </a:t>
            </a:r>
          </a:p>
          <a:p>
            <a:pPr algn="ctr"/>
            <a:r>
              <a:rPr lang="nl-NL" sz="3600" dirty="0" smtClean="0">
                <a:latin typeface="Century Gothic"/>
                <a:cs typeface="Century Gothic"/>
              </a:rPr>
              <a:t>Voor uw aandacht!</a:t>
            </a:r>
            <a:endParaRPr lang="nl-NL" sz="3600" dirty="0">
              <a:latin typeface="Century Gothic"/>
              <a:cs typeface="Century Gothic"/>
            </a:endParaRPr>
          </a:p>
        </p:txBody>
      </p:sp>
    </p:spTree>
    <p:extLst>
      <p:ext uri="{BB962C8B-B14F-4D97-AF65-F5344CB8AC3E}">
        <p14:creationId xmlns:p14="http://schemas.microsoft.com/office/powerpoint/2010/main" val="41514706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5medezegge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11" y="-65385"/>
            <a:ext cx="9865708" cy="6971610"/>
          </a:xfrm>
          <a:prstGeom prst="rect">
            <a:avLst/>
          </a:prstGeom>
        </p:spPr>
      </p:pic>
      <p:sp>
        <p:nvSpPr>
          <p:cNvPr id="11" name="Tekstvak 10"/>
          <p:cNvSpPr txBox="1"/>
          <p:nvPr/>
        </p:nvSpPr>
        <p:spPr>
          <a:xfrm>
            <a:off x="785871" y="2450924"/>
            <a:ext cx="4762257" cy="1938992"/>
          </a:xfrm>
          <a:prstGeom prst="rect">
            <a:avLst/>
          </a:prstGeom>
          <a:noFill/>
        </p:spPr>
        <p:txBody>
          <a:bodyPr wrap="square" rtlCol="0">
            <a:spAutoFit/>
          </a:bodyPr>
          <a:lstStyle/>
          <a:p>
            <a:pPr algn="ctr"/>
            <a:r>
              <a:rPr lang="nl-NL" sz="4000" b="1" dirty="0" smtClean="0">
                <a:solidFill>
                  <a:srgbClr val="951917"/>
                </a:solidFill>
                <a:latin typeface="Arial"/>
                <a:cs typeface="Arial"/>
              </a:rPr>
              <a:t>Medezeggenschap</a:t>
            </a:r>
          </a:p>
          <a:p>
            <a:pPr algn="ctr"/>
            <a:r>
              <a:rPr lang="nl-NL" sz="4000" b="1" dirty="0" smtClean="0">
                <a:solidFill>
                  <a:srgbClr val="951917"/>
                </a:solidFill>
                <a:latin typeface="Arial"/>
                <a:cs typeface="Arial"/>
              </a:rPr>
              <a:t>&amp; </a:t>
            </a:r>
            <a:br>
              <a:rPr lang="nl-NL" sz="4000" b="1" dirty="0" smtClean="0">
                <a:solidFill>
                  <a:srgbClr val="951917"/>
                </a:solidFill>
                <a:latin typeface="Arial"/>
                <a:cs typeface="Arial"/>
              </a:rPr>
            </a:br>
            <a:r>
              <a:rPr lang="nl-NL" sz="4000" b="1" dirty="0" smtClean="0">
                <a:solidFill>
                  <a:srgbClr val="951917"/>
                </a:solidFill>
                <a:latin typeface="Arial"/>
                <a:cs typeface="Arial"/>
              </a:rPr>
              <a:t>ARBO</a:t>
            </a:r>
            <a:endParaRPr lang="nl-NL" sz="4000" b="1" dirty="0">
              <a:solidFill>
                <a:srgbClr val="951917"/>
              </a:solidFill>
              <a:latin typeface="Arial"/>
              <a:cs typeface="Arial"/>
            </a:endParaRPr>
          </a:p>
        </p:txBody>
      </p:sp>
    </p:spTree>
    <p:extLst>
      <p:ext uri="{BB962C8B-B14F-4D97-AF65-F5344CB8AC3E}">
        <p14:creationId xmlns:p14="http://schemas.microsoft.com/office/powerpoint/2010/main" val="2415437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5" name="Tekstvak 4"/>
          <p:cNvSpPr txBox="1"/>
          <p:nvPr/>
        </p:nvSpPr>
        <p:spPr>
          <a:xfrm>
            <a:off x="3425345" y="651751"/>
            <a:ext cx="5046118" cy="646331"/>
          </a:xfrm>
          <a:prstGeom prst="rect">
            <a:avLst/>
          </a:prstGeom>
          <a:noFill/>
        </p:spPr>
        <p:txBody>
          <a:bodyPr wrap="square" rtlCol="0">
            <a:spAutoFit/>
          </a:bodyPr>
          <a:lstStyle/>
          <a:p>
            <a:endParaRPr lang="nl-NL" dirty="0" smtClean="0"/>
          </a:p>
          <a:p>
            <a:endParaRPr lang="nl-NL" dirty="0"/>
          </a:p>
        </p:txBody>
      </p:sp>
      <p:sp>
        <p:nvSpPr>
          <p:cNvPr id="6" name="Rechthoek 2"/>
          <p:cNvSpPr>
            <a:spLocks noChangeArrowheads="1"/>
          </p:cNvSpPr>
          <p:nvPr/>
        </p:nvSpPr>
        <p:spPr bwMode="auto">
          <a:xfrm>
            <a:off x="2167733" y="4577601"/>
            <a:ext cx="182086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800" dirty="0"/>
              <a:t>Het bedrijf ziet Arbo alleen als kostenpost en wil er niet in investeren.</a:t>
            </a:r>
          </a:p>
        </p:txBody>
      </p:sp>
      <p:sp>
        <p:nvSpPr>
          <p:cNvPr id="7" name="Rechthoek 3"/>
          <p:cNvSpPr>
            <a:spLocks noChangeArrowheads="1"/>
          </p:cNvSpPr>
          <p:nvPr/>
        </p:nvSpPr>
        <p:spPr bwMode="auto">
          <a:xfrm>
            <a:off x="3419475" y="188913"/>
            <a:ext cx="25019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800" dirty="0"/>
              <a:t>Het bedrijf stelt zich ten doel om te voldoen aan de wettelijke normen op Arbo gebied en neemt daarvan (met enige weerstand) de financiële consequenties.</a:t>
            </a:r>
          </a:p>
        </p:txBody>
      </p:sp>
      <p:sp>
        <p:nvSpPr>
          <p:cNvPr id="8" name="Rechthoek 4"/>
          <p:cNvSpPr>
            <a:spLocks noChangeArrowheads="1"/>
          </p:cNvSpPr>
          <p:nvPr/>
        </p:nvSpPr>
        <p:spPr bwMode="auto">
          <a:xfrm>
            <a:off x="6516688" y="2235995"/>
            <a:ext cx="20701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nl-NL" altLang="nl-NL" sz="1800" dirty="0"/>
              <a:t>Het bedrijf heeft optimalisering aan arbeidsomstandigheden als speerpunt gekozen en is bereid om daarin te investeren en er beleidsmatig aan te werken</a:t>
            </a:r>
          </a:p>
        </p:txBody>
      </p:sp>
      <p:pic>
        <p:nvPicPr>
          <p:cNvPr id="9" name="Afbeelding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8188" y="2910726"/>
            <a:ext cx="32385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4159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5medezegge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11" y="-80186"/>
            <a:ext cx="9865708" cy="6971610"/>
          </a:xfrm>
          <a:prstGeom prst="rect">
            <a:avLst/>
          </a:prstGeom>
        </p:spPr>
      </p:pic>
      <p:sp>
        <p:nvSpPr>
          <p:cNvPr id="6" name="Rechthoek 1"/>
          <p:cNvSpPr>
            <a:spLocks noChangeArrowheads="1"/>
          </p:cNvSpPr>
          <p:nvPr/>
        </p:nvSpPr>
        <p:spPr bwMode="auto">
          <a:xfrm>
            <a:off x="217082" y="2183649"/>
            <a:ext cx="20701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dirty="0"/>
              <a:t>Er is geen RI&amp;E gehouden in het bedrijf of de uitgevoerde RI&amp;E had niets om het lijf: het rapport is erg onvolledig of sterk verouderd of er wordt niets mee gedaan. </a:t>
            </a:r>
          </a:p>
        </p:txBody>
      </p:sp>
      <p:sp>
        <p:nvSpPr>
          <p:cNvPr id="10" name="Rechthoek 2"/>
          <p:cNvSpPr>
            <a:spLocks noChangeArrowheads="1"/>
          </p:cNvSpPr>
          <p:nvPr/>
        </p:nvSpPr>
        <p:spPr bwMode="auto">
          <a:xfrm>
            <a:off x="2568575" y="50800"/>
            <a:ext cx="19970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dirty="0"/>
              <a:t>Er is een acceptabele RI&amp;E gehouden, maar het heeft nog niet veel effect gehad; slechts her en der zijn er daarna wat verbeteringen aangebracht</a:t>
            </a:r>
          </a:p>
        </p:txBody>
      </p:sp>
      <p:sp>
        <p:nvSpPr>
          <p:cNvPr id="11" name="Rechthoek 3"/>
          <p:cNvSpPr>
            <a:spLocks noChangeArrowheads="1"/>
          </p:cNvSpPr>
          <p:nvPr/>
        </p:nvSpPr>
        <p:spPr bwMode="auto">
          <a:xfrm>
            <a:off x="4117200" y="3190875"/>
            <a:ext cx="22129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nl-NL" altLang="nl-NL" dirty="0"/>
              <a:t>In alle bedrijfsonderdelen worden de risico's regelmatig en grondig in kaart gebracht. De gesignaleerde risico's worden vervolgens onderling gewogen en planmatig aangepakt. </a:t>
            </a:r>
          </a:p>
        </p:txBody>
      </p:sp>
      <p:pic>
        <p:nvPicPr>
          <p:cNvPr id="12" name="Afbeelding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0853" y="4719638"/>
            <a:ext cx="2104158" cy="128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3762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6" name="Rechthoek 6"/>
          <p:cNvSpPr>
            <a:spLocks noChangeArrowheads="1"/>
          </p:cNvSpPr>
          <p:nvPr/>
        </p:nvSpPr>
        <p:spPr bwMode="auto">
          <a:xfrm>
            <a:off x="4157662" y="236538"/>
            <a:ext cx="1997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dirty="0"/>
              <a:t>Ja aanwezig maar weinig tot geen contact mee</a:t>
            </a:r>
          </a:p>
        </p:txBody>
      </p:sp>
      <p:pic>
        <p:nvPicPr>
          <p:cNvPr id="7"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8650" y="2059148"/>
            <a:ext cx="2052638"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2"/>
          <p:cNvSpPr txBox="1">
            <a:spLocks noChangeArrowheads="1"/>
          </p:cNvSpPr>
          <p:nvPr/>
        </p:nvSpPr>
        <p:spPr bwMode="auto">
          <a:xfrm>
            <a:off x="4263231" y="4170285"/>
            <a:ext cx="240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dirty="0"/>
              <a:t>preventiemedewerker</a:t>
            </a:r>
          </a:p>
        </p:txBody>
      </p:sp>
      <p:sp>
        <p:nvSpPr>
          <p:cNvPr id="9" name="Rechthoek 5"/>
          <p:cNvSpPr>
            <a:spLocks noChangeArrowheads="1"/>
          </p:cNvSpPr>
          <p:nvPr/>
        </p:nvSpPr>
        <p:spPr bwMode="auto">
          <a:xfrm>
            <a:off x="2688729" y="2485392"/>
            <a:ext cx="2070101"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dirty="0"/>
              <a:t>Wie?</a:t>
            </a:r>
          </a:p>
          <a:p>
            <a:r>
              <a:rPr lang="nl-NL" altLang="nl-NL" dirty="0"/>
              <a:t>Nog nooit van gehoord in onze organisatie</a:t>
            </a:r>
          </a:p>
        </p:txBody>
      </p:sp>
      <p:sp>
        <p:nvSpPr>
          <p:cNvPr id="10" name="Rechthoek 7"/>
          <p:cNvSpPr>
            <a:spLocks noChangeArrowheads="1"/>
          </p:cNvSpPr>
          <p:nvPr/>
        </p:nvSpPr>
        <p:spPr bwMode="auto">
          <a:xfrm>
            <a:off x="6589713" y="2411573"/>
            <a:ext cx="221456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nl-NL" altLang="nl-NL" dirty="0"/>
              <a:t>Zeker aanwezig en functieomschrijving, deskundigheidsbevordering allemaal met instemming van de OR. </a:t>
            </a:r>
          </a:p>
        </p:txBody>
      </p:sp>
    </p:spTree>
    <p:extLst>
      <p:ext uri="{BB962C8B-B14F-4D97-AF65-F5344CB8AC3E}">
        <p14:creationId xmlns:p14="http://schemas.microsoft.com/office/powerpoint/2010/main" val="9614988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11" name="Rechthoek 4"/>
          <p:cNvSpPr>
            <a:spLocks noChangeArrowheads="1"/>
          </p:cNvSpPr>
          <p:nvPr/>
        </p:nvSpPr>
        <p:spPr bwMode="auto">
          <a:xfrm>
            <a:off x="4518025" y="1045205"/>
            <a:ext cx="1998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dirty="0"/>
              <a:t>Ja maar geen contact mee</a:t>
            </a:r>
          </a:p>
        </p:txBody>
      </p:sp>
      <p:sp>
        <p:nvSpPr>
          <p:cNvPr id="12" name="Rechthoek 3"/>
          <p:cNvSpPr>
            <a:spLocks noChangeArrowheads="1"/>
          </p:cNvSpPr>
          <p:nvPr/>
        </p:nvSpPr>
        <p:spPr bwMode="auto">
          <a:xfrm>
            <a:off x="2757486" y="2991804"/>
            <a:ext cx="2070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dirty="0"/>
              <a:t>Nee niet aanwezig in onze organisatie</a:t>
            </a:r>
          </a:p>
        </p:txBody>
      </p:sp>
      <p:sp>
        <p:nvSpPr>
          <p:cNvPr id="13" name="Rechthoek 5"/>
          <p:cNvSpPr>
            <a:spLocks noChangeArrowheads="1"/>
          </p:cNvSpPr>
          <p:nvPr/>
        </p:nvSpPr>
        <p:spPr bwMode="auto">
          <a:xfrm>
            <a:off x="6734176" y="2998154"/>
            <a:ext cx="22145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nl-NL" altLang="nl-NL" dirty="0"/>
              <a:t>Zeker en met regelmaat (1/2 x </a:t>
            </a:r>
            <a:r>
              <a:rPr lang="nl-NL" altLang="nl-NL" dirty="0" err="1"/>
              <a:t>pj</a:t>
            </a:r>
            <a:r>
              <a:rPr lang="nl-NL" altLang="nl-NL" dirty="0"/>
              <a:t>) in de OR vergadering</a:t>
            </a:r>
          </a:p>
        </p:txBody>
      </p:sp>
      <p:pic>
        <p:nvPicPr>
          <p:cNvPr id="14"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1662" y="3435350"/>
            <a:ext cx="21050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kstvak 2"/>
          <p:cNvSpPr txBox="1">
            <a:spLocks noChangeArrowheads="1"/>
          </p:cNvSpPr>
          <p:nvPr/>
        </p:nvSpPr>
        <p:spPr bwMode="auto">
          <a:xfrm>
            <a:off x="4325936" y="5607050"/>
            <a:ext cx="2276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dirty="0"/>
              <a:t>vertrouwenspersoon</a:t>
            </a:r>
          </a:p>
        </p:txBody>
      </p:sp>
    </p:spTree>
    <p:extLst>
      <p:ext uri="{BB962C8B-B14F-4D97-AF65-F5344CB8AC3E}">
        <p14:creationId xmlns:p14="http://schemas.microsoft.com/office/powerpoint/2010/main" val="5107869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8" name="Tekstvak 1"/>
          <p:cNvSpPr txBox="1">
            <a:spLocks noChangeArrowheads="1"/>
          </p:cNvSpPr>
          <p:nvPr/>
        </p:nvSpPr>
        <p:spPr bwMode="auto">
          <a:xfrm>
            <a:off x="1754188" y="1066800"/>
            <a:ext cx="70088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800" dirty="0" smtClean="0"/>
              <a:t>	ARBO </a:t>
            </a:r>
            <a:r>
              <a:rPr lang="nl-NL" altLang="nl-NL" sz="1800" dirty="0"/>
              <a:t>artikel 3, lid 1</a:t>
            </a:r>
          </a:p>
          <a:p>
            <a:pPr lvl="1">
              <a:spcBef>
                <a:spcPct val="0"/>
              </a:spcBef>
              <a:buFontTx/>
              <a:buNone/>
            </a:pPr>
            <a:r>
              <a:rPr lang="nl-NL" altLang="nl-NL" sz="1800" dirty="0"/>
              <a:t>De werkgever zorgt voor de veiligheid en de gezondheid van de werknemers inzake alle met de arbeid verbonden aspecten en voert daartoe een beleid dat is gericht op zo goed mogelijke arbeidsomstandigheden</a:t>
            </a:r>
          </a:p>
        </p:txBody>
      </p:sp>
      <p:sp>
        <p:nvSpPr>
          <p:cNvPr id="9" name="Tekstvak 2"/>
          <p:cNvSpPr txBox="1">
            <a:spLocks noChangeArrowheads="1"/>
          </p:cNvSpPr>
          <p:nvPr/>
        </p:nvSpPr>
        <p:spPr bwMode="auto">
          <a:xfrm>
            <a:off x="1754188" y="3975100"/>
            <a:ext cx="704691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2000" dirty="0" smtClean="0"/>
              <a:t>	WOR </a:t>
            </a:r>
            <a:r>
              <a:rPr lang="nl-NL" altLang="nl-NL" sz="2000" dirty="0"/>
              <a:t>artikel 28</a:t>
            </a:r>
          </a:p>
          <a:p>
            <a:pPr lvl="1">
              <a:spcBef>
                <a:spcPct val="0"/>
              </a:spcBef>
              <a:buFontTx/>
              <a:buNone/>
            </a:pPr>
            <a:r>
              <a:rPr lang="nl-NL" altLang="nl-NL" sz="2000" dirty="0"/>
              <a:t>De ondernemingsraad bevordert zoveel als in zijn vermogen ligt de naleving van de voor de onderneming geldende voorschriften op het gebied van de arbeidsomstandigheden en arbeids- en rusttijden van de in de organisatie werkzame personen. </a:t>
            </a:r>
          </a:p>
        </p:txBody>
      </p:sp>
    </p:spTree>
    <p:extLst>
      <p:ext uri="{BB962C8B-B14F-4D97-AF65-F5344CB8AC3E}">
        <p14:creationId xmlns:p14="http://schemas.microsoft.com/office/powerpoint/2010/main" val="2559838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5" name="Tekstvak 4"/>
          <p:cNvSpPr txBox="1"/>
          <p:nvPr/>
        </p:nvSpPr>
        <p:spPr>
          <a:xfrm>
            <a:off x="2827338" y="406400"/>
            <a:ext cx="5600700" cy="1323975"/>
          </a:xfrm>
          <a:prstGeom prst="rect">
            <a:avLst/>
          </a:prstGeom>
          <a:noFill/>
        </p:spPr>
        <p:txBody>
          <a:bodyPr wrap="none">
            <a:spAutoFit/>
          </a:bodyPr>
          <a:lstStyle/>
          <a:p>
            <a:pPr>
              <a:defRPr/>
            </a:pPr>
            <a:r>
              <a:rPr lang="nl-NL" sz="2000" dirty="0"/>
              <a:t>Uitval door ziekte of arbeidsongeschiktheid kost</a:t>
            </a:r>
          </a:p>
          <a:p>
            <a:pPr marL="342900" indent="-342900">
              <a:buFont typeface="Arial" panose="020B0604020202020204" pitchFamily="34" charset="0"/>
              <a:buChar char="•"/>
              <a:defRPr/>
            </a:pPr>
            <a:r>
              <a:rPr lang="nl-NL" sz="2000" dirty="0"/>
              <a:t>Werkgever geld</a:t>
            </a:r>
          </a:p>
          <a:p>
            <a:pPr marL="342900" indent="-342900">
              <a:buFont typeface="Arial" panose="020B0604020202020204" pitchFamily="34" charset="0"/>
              <a:buChar char="•"/>
              <a:defRPr/>
            </a:pPr>
            <a:r>
              <a:rPr lang="nl-NL" sz="2000" dirty="0"/>
              <a:t>Werknemer zelf (tijd, aanzien, geld)</a:t>
            </a:r>
          </a:p>
          <a:p>
            <a:pPr marL="342900" indent="-342900">
              <a:buFont typeface="Arial" panose="020B0604020202020204" pitchFamily="34" charset="0"/>
              <a:buChar char="•"/>
              <a:defRPr/>
            </a:pPr>
            <a:r>
              <a:rPr lang="nl-NL" sz="2000" dirty="0"/>
              <a:t>Collega’s stress, aanpassingen</a:t>
            </a:r>
          </a:p>
        </p:txBody>
      </p:sp>
      <p:graphicFrame>
        <p:nvGraphicFramePr>
          <p:cNvPr id="6" name="Grafiek 13"/>
          <p:cNvGraphicFramePr>
            <a:graphicFrameLocks/>
          </p:cNvGraphicFramePr>
          <p:nvPr>
            <p:extLst>
              <p:ext uri="{D42A27DB-BD31-4B8C-83A1-F6EECF244321}">
                <p14:modId xmlns:p14="http://schemas.microsoft.com/office/powerpoint/2010/main" val="1104406393"/>
              </p:ext>
            </p:extLst>
          </p:nvPr>
        </p:nvGraphicFramePr>
        <p:xfrm>
          <a:off x="2776538" y="1843088"/>
          <a:ext cx="6197600" cy="4165600"/>
        </p:xfrm>
        <a:graphic>
          <a:graphicData uri="http://schemas.openxmlformats.org/presentationml/2006/ole">
            <mc:AlternateContent xmlns:mc="http://schemas.openxmlformats.org/markup-compatibility/2006">
              <mc:Choice xmlns:v="urn:schemas-microsoft-com:vml" Requires="v">
                <p:oleObj spid="_x0000_s1026" name="Chart" r:id="rId5" imgW="6206266" imgH="4170025" progId="Excel.Chart.8">
                  <p:embed/>
                </p:oleObj>
              </mc:Choice>
              <mc:Fallback>
                <p:oleObj name="Chart" r:id="rId5" imgW="6206266" imgH="4170025"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6538" y="1843088"/>
                        <a:ext cx="61976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38967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7" name="Tekstvak 6"/>
          <p:cNvSpPr txBox="1"/>
          <p:nvPr/>
        </p:nvSpPr>
        <p:spPr>
          <a:xfrm>
            <a:off x="3325814" y="688975"/>
            <a:ext cx="4894262" cy="4708525"/>
          </a:xfrm>
          <a:prstGeom prst="rect">
            <a:avLst/>
          </a:prstGeom>
          <a:noFill/>
        </p:spPr>
        <p:txBody>
          <a:bodyPr wrap="square">
            <a:spAutoFit/>
          </a:bodyPr>
          <a:lstStyle/>
          <a:p>
            <a:pPr>
              <a:defRPr/>
            </a:pPr>
            <a:r>
              <a:rPr lang="nl-NL" sz="2000" dirty="0"/>
              <a:t>PSA  </a:t>
            </a:r>
            <a:r>
              <a:rPr lang="nl-NL" sz="2000" dirty="0" err="1"/>
              <a:t>Psycho</a:t>
            </a:r>
            <a:r>
              <a:rPr lang="nl-NL" sz="2000" dirty="0"/>
              <a:t> Sociale arbeidsbelasting</a:t>
            </a:r>
          </a:p>
          <a:p>
            <a:pPr>
              <a:defRPr/>
            </a:pPr>
            <a:endParaRPr lang="nl-NL" sz="2000" dirty="0"/>
          </a:p>
          <a:p>
            <a:pPr marL="342900" indent="-342900">
              <a:lnSpc>
                <a:spcPct val="150000"/>
              </a:lnSpc>
              <a:buFont typeface="Arial" panose="020B0604020202020204" pitchFamily="34" charset="0"/>
              <a:buChar char="•"/>
              <a:defRPr/>
            </a:pPr>
            <a:r>
              <a:rPr lang="nl-NL" sz="2000" dirty="0"/>
              <a:t>werkdruk;</a:t>
            </a:r>
          </a:p>
          <a:p>
            <a:pPr marL="342900" indent="-342900">
              <a:lnSpc>
                <a:spcPct val="150000"/>
              </a:lnSpc>
              <a:buFont typeface="Arial" panose="020B0604020202020204" pitchFamily="34" charset="0"/>
              <a:buChar char="•"/>
              <a:defRPr/>
            </a:pPr>
            <a:r>
              <a:rPr lang="nl-NL" sz="2000" dirty="0"/>
              <a:t>pesten;</a:t>
            </a:r>
          </a:p>
          <a:p>
            <a:pPr marL="342900" indent="-342900">
              <a:lnSpc>
                <a:spcPct val="150000"/>
              </a:lnSpc>
              <a:buFont typeface="Arial" panose="020B0604020202020204" pitchFamily="34" charset="0"/>
              <a:buChar char="•"/>
              <a:defRPr/>
            </a:pPr>
            <a:r>
              <a:rPr lang="nl-NL" sz="2000" dirty="0"/>
              <a:t>agressie/geweld;</a:t>
            </a:r>
          </a:p>
          <a:p>
            <a:pPr marL="342900" indent="-342900">
              <a:lnSpc>
                <a:spcPct val="150000"/>
              </a:lnSpc>
              <a:buFont typeface="Arial" panose="020B0604020202020204" pitchFamily="34" charset="0"/>
              <a:buChar char="•"/>
              <a:defRPr/>
            </a:pPr>
            <a:r>
              <a:rPr lang="nl-NL" sz="2000" dirty="0"/>
              <a:t>seksuele intimidatie;</a:t>
            </a:r>
          </a:p>
          <a:p>
            <a:pPr marL="342900" indent="-342900">
              <a:lnSpc>
                <a:spcPct val="150000"/>
              </a:lnSpc>
              <a:buFont typeface="Arial" panose="020B0604020202020204" pitchFamily="34" charset="0"/>
              <a:buChar char="•"/>
              <a:defRPr/>
            </a:pPr>
            <a:r>
              <a:rPr lang="nl-NL" sz="2000" dirty="0"/>
              <a:t>Discriminatie</a:t>
            </a:r>
          </a:p>
          <a:p>
            <a:pPr>
              <a:lnSpc>
                <a:spcPct val="150000"/>
              </a:lnSpc>
              <a:defRPr/>
            </a:pPr>
            <a:endParaRPr lang="nl-NL" sz="2000" dirty="0"/>
          </a:p>
          <a:p>
            <a:pPr>
              <a:lnSpc>
                <a:spcPct val="150000"/>
              </a:lnSpc>
              <a:defRPr/>
            </a:pPr>
            <a:endParaRPr lang="nl-NL" sz="2000" dirty="0"/>
          </a:p>
          <a:p>
            <a:pPr>
              <a:lnSpc>
                <a:spcPct val="150000"/>
              </a:lnSpc>
              <a:defRPr/>
            </a:pPr>
            <a:r>
              <a:rPr lang="nl-NL" sz="2000" dirty="0"/>
              <a:t>6 miljoen verzuimdagen per jaar</a:t>
            </a:r>
          </a:p>
          <a:p>
            <a:pPr>
              <a:defRPr/>
            </a:pPr>
            <a:endParaRPr lang="nl-NL" sz="2000" dirty="0"/>
          </a:p>
        </p:txBody>
      </p:sp>
    </p:spTree>
    <p:extLst>
      <p:ext uri="{BB962C8B-B14F-4D97-AF65-F5344CB8AC3E}">
        <p14:creationId xmlns:p14="http://schemas.microsoft.com/office/powerpoint/2010/main" val="38375598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19860</TotalTime>
  <Words>324</Words>
  <Application>Microsoft Office PowerPoint</Application>
  <PresentationFormat>Diavoorstelling (4:3)</PresentationFormat>
  <Paragraphs>73</Paragraphs>
  <Slides>15</Slides>
  <Notes>0</Notes>
  <HiddenSlides>0</HiddenSlides>
  <MMClips>0</MMClips>
  <ScaleCrop>false</ScaleCrop>
  <HeadingPairs>
    <vt:vector size="8" baseType="variant">
      <vt:variant>
        <vt:lpstr>Gebruikte lettertypen</vt:lpstr>
      </vt:variant>
      <vt:variant>
        <vt:i4>5</vt:i4>
      </vt:variant>
      <vt:variant>
        <vt:lpstr>Thema</vt:lpstr>
      </vt:variant>
      <vt:variant>
        <vt:i4>1</vt:i4>
      </vt:variant>
      <vt:variant>
        <vt:lpstr>Ingesloten OLE-bronprogramma's</vt:lpstr>
      </vt:variant>
      <vt:variant>
        <vt:i4>1</vt:i4>
      </vt:variant>
      <vt:variant>
        <vt:lpstr>Diatitels</vt:lpstr>
      </vt:variant>
      <vt:variant>
        <vt:i4>15</vt:i4>
      </vt:variant>
    </vt:vector>
  </HeadingPairs>
  <TitlesOfParts>
    <vt:vector size="22" baseType="lpstr">
      <vt:lpstr>ＭＳ Ｐゴシック</vt:lpstr>
      <vt:lpstr>Arial</vt:lpstr>
      <vt:lpstr>Calibri</vt:lpstr>
      <vt:lpstr>Century Gothic</vt:lpstr>
      <vt:lpstr>Times New Roman</vt:lpstr>
      <vt:lpstr>Office-thema</vt:lpstr>
      <vt:lpstr>Microsoft Excel Chart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Robin van den Heuvel</dc:creator>
  <cp:lastModifiedBy>Mike Verstraten</cp:lastModifiedBy>
  <cp:revision>11</cp:revision>
  <dcterms:created xsi:type="dcterms:W3CDTF">2015-08-31T20:05:52Z</dcterms:created>
  <dcterms:modified xsi:type="dcterms:W3CDTF">2015-10-16T11:26:31Z</dcterms:modified>
</cp:coreProperties>
</file>